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3" r:id="rId3"/>
    <p:sldMasterId id="2147483703" r:id="rId4"/>
  </p:sldMasterIdLst>
  <p:notesMasterIdLst>
    <p:notesMasterId r:id="rId24"/>
  </p:notesMasterIdLst>
  <p:sldIdLst>
    <p:sldId id="333" r:id="rId5"/>
    <p:sldId id="276" r:id="rId6"/>
    <p:sldId id="325" r:id="rId7"/>
    <p:sldId id="344" r:id="rId8"/>
    <p:sldId id="358" r:id="rId9"/>
    <p:sldId id="359" r:id="rId10"/>
    <p:sldId id="360" r:id="rId11"/>
    <p:sldId id="345" r:id="rId12"/>
    <p:sldId id="346" r:id="rId13"/>
    <p:sldId id="347" r:id="rId14"/>
    <p:sldId id="348" r:id="rId15"/>
    <p:sldId id="352" r:id="rId16"/>
    <p:sldId id="349" r:id="rId17"/>
    <p:sldId id="353" r:id="rId18"/>
    <p:sldId id="354" r:id="rId19"/>
    <p:sldId id="342" r:id="rId20"/>
    <p:sldId id="355" r:id="rId21"/>
    <p:sldId id="356" r:id="rId22"/>
    <p:sldId id="323"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17" autoAdjust="0"/>
  </p:normalViewPr>
  <p:slideViewPr>
    <p:cSldViewPr>
      <p:cViewPr varScale="1">
        <p:scale>
          <a:sx n="124" d="100"/>
          <a:sy n="124" d="100"/>
        </p:scale>
        <p:origin x="12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600" b="1" i="0" baseline="0" dirty="0">
                <a:solidFill>
                  <a:schemeClr val="tx2"/>
                </a:solidFill>
                <a:effectLst/>
              </a:rPr>
              <a:t>GDP-Wachstum, CO2-Emissionen und Energieverbrauch  weltweit</a:t>
            </a:r>
            <a:endParaRPr lang="de-DE" sz="1600" dirty="0">
              <a:solidFill>
                <a:schemeClr val="tx2"/>
              </a:solidFill>
              <a:effectLst/>
            </a:endParaRPr>
          </a:p>
        </c:rich>
      </c:tx>
      <c:layout>
        <c:manualLayout>
          <c:xMode val="edge"/>
          <c:yMode val="edge"/>
          <c:x val="0.175531433856809"/>
          <c:y val="0"/>
        </c:manualLayout>
      </c:layout>
      <c:overlay val="0"/>
    </c:title>
    <c:autoTitleDeleted val="0"/>
    <c:plotArea>
      <c:layout>
        <c:manualLayout>
          <c:layoutTarget val="inner"/>
          <c:xMode val="edge"/>
          <c:yMode val="edge"/>
          <c:x val="6.6405074365704295E-2"/>
          <c:y val="0.125474628171479"/>
          <c:w val="0.92290879265091896"/>
          <c:h val="0.79993631405932897"/>
        </c:manualLayout>
      </c:layout>
      <c:lineChart>
        <c:grouping val="standard"/>
        <c:varyColors val="0"/>
        <c:ser>
          <c:idx val="0"/>
          <c:order val="0"/>
          <c:tx>
            <c:strRef>
              <c:f>'Tabellen und Grafiken II'!$A$75</c:f>
              <c:strCache>
                <c:ptCount val="1"/>
                <c:pt idx="0">
                  <c:v>CO2-Emissionen pro Kopf (in t)</c:v>
                </c:pt>
              </c:strCache>
            </c:strRef>
          </c:tx>
          <c:marker>
            <c:symbol val="none"/>
          </c:marker>
          <c:cat>
            <c:strRef>
              <c:f>'Tabellen und Grafiken II'!$B$74:$AN$74</c:f>
              <c:strCache>
                <c:ptCount val="3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strCache>
            </c:strRef>
          </c:cat>
          <c:val>
            <c:numRef>
              <c:f>'Tabellen und Grafiken II'!$B$75:$AN$75</c:f>
              <c:numCache>
                <c:formatCode>General</c:formatCode>
                <c:ptCount val="39"/>
                <c:pt idx="0">
                  <c:v>4.0659436273971794</c:v>
                </c:pt>
                <c:pt idx="1">
                  <c:v>4.1502815153738704</c:v>
                </c:pt>
                <c:pt idx="2">
                  <c:v>4.2912893879716156</c:v>
                </c:pt>
                <c:pt idx="3">
                  <c:v>4.2168160424727112</c:v>
                </c:pt>
                <c:pt idx="4">
                  <c:v>4.113532118801464</c:v>
                </c:pt>
                <c:pt idx="5">
                  <c:v>4.2773789480876747</c:v>
                </c:pt>
                <c:pt idx="6">
                  <c:v>4.3428839905173886</c:v>
                </c:pt>
                <c:pt idx="7">
                  <c:v>4.3179994056185462</c:v>
                </c:pt>
                <c:pt idx="8">
                  <c:v>4.4783656370837326</c:v>
                </c:pt>
                <c:pt idx="9">
                  <c:v>4.3559471119745172</c:v>
                </c:pt>
                <c:pt idx="10">
                  <c:v>4.1472046404182317</c:v>
                </c:pt>
                <c:pt idx="11">
                  <c:v>4.0421661147739734</c:v>
                </c:pt>
                <c:pt idx="12">
                  <c:v>3.954643603284437</c:v>
                </c:pt>
                <c:pt idx="13">
                  <c:v>4.0277082581315033</c:v>
                </c:pt>
                <c:pt idx="14">
                  <c:v>4.07634547293359</c:v>
                </c:pt>
                <c:pt idx="15">
                  <c:v>4.1270826255719104</c:v>
                </c:pt>
                <c:pt idx="16">
                  <c:v>4.1561312058571227</c:v>
                </c:pt>
                <c:pt idx="17">
                  <c:v>4.2308367450449857</c:v>
                </c:pt>
                <c:pt idx="18">
                  <c:v>4.249086623309231</c:v>
                </c:pt>
                <c:pt idx="19">
                  <c:v>4.2056879531841771</c:v>
                </c:pt>
                <c:pt idx="20">
                  <c:v>4.1993712614221366</c:v>
                </c:pt>
                <c:pt idx="21">
                  <c:v>4.0894783131377528</c:v>
                </c:pt>
                <c:pt idx="22">
                  <c:v>4.0368168260758974</c:v>
                </c:pt>
                <c:pt idx="23">
                  <c:v>4.0473915381569459</c:v>
                </c:pt>
                <c:pt idx="24">
                  <c:v>4.0741810365058813</c:v>
                </c:pt>
                <c:pt idx="25">
                  <c:v>4.0958181174842476</c:v>
                </c:pt>
                <c:pt idx="26">
                  <c:v>4.1105703671261606</c:v>
                </c:pt>
                <c:pt idx="27">
                  <c:v>4.0885813483109148</c:v>
                </c:pt>
                <c:pt idx="28">
                  <c:v>4.0146073445506607</c:v>
                </c:pt>
                <c:pt idx="29">
                  <c:v>4.0553649263805491</c:v>
                </c:pt>
                <c:pt idx="30">
                  <c:v>4.1011380312017804</c:v>
                </c:pt>
                <c:pt idx="31">
                  <c:v>4.0913017201638899</c:v>
                </c:pt>
                <c:pt idx="32">
                  <c:v>4.2862094118892671</c:v>
                </c:pt>
                <c:pt idx="33">
                  <c:v>4.4580721869411803</c:v>
                </c:pt>
                <c:pt idx="34">
                  <c:v>4.5710485519843571</c:v>
                </c:pt>
                <c:pt idx="35">
                  <c:v>4.6655859703606257</c:v>
                </c:pt>
                <c:pt idx="36">
                  <c:v>4.7212156014947384</c:v>
                </c:pt>
                <c:pt idx="37">
                  <c:v>4.7732753577959688</c:v>
                </c:pt>
                <c:pt idx="38">
                  <c:v>4.7014915360049976</c:v>
                </c:pt>
              </c:numCache>
            </c:numRef>
          </c:val>
          <c:smooth val="0"/>
          <c:extLst>
            <c:ext xmlns:c16="http://schemas.microsoft.com/office/drawing/2014/chart" uri="{C3380CC4-5D6E-409C-BE32-E72D297353CC}">
              <c16:uniqueId val="{00000000-938D-4500-B01C-6B53D41339EE}"/>
            </c:ext>
          </c:extLst>
        </c:ser>
        <c:ser>
          <c:idx val="1"/>
          <c:order val="1"/>
          <c:tx>
            <c:strRef>
              <c:f>'Tabellen und Grafiken II'!$A$76</c:f>
              <c:strCache>
                <c:ptCount val="1"/>
                <c:pt idx="0">
                  <c:v>GDP-Wachstum (in %)</c:v>
                </c:pt>
              </c:strCache>
            </c:strRef>
          </c:tx>
          <c:marker>
            <c:symbol val="none"/>
          </c:marker>
          <c:cat>
            <c:strRef>
              <c:f>'Tabellen und Grafiken II'!$B$74:$AN$74</c:f>
              <c:strCache>
                <c:ptCount val="3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strCache>
            </c:strRef>
          </c:cat>
          <c:val>
            <c:numRef>
              <c:f>'Tabellen und Grafiken II'!$B$76:$AN$76</c:f>
              <c:numCache>
                <c:formatCode>General</c:formatCode>
                <c:ptCount val="39"/>
                <c:pt idx="0">
                  <c:v>4.0649408005345409</c:v>
                </c:pt>
                <c:pt idx="1">
                  <c:v>5.7566816982659903</c:v>
                </c:pt>
                <c:pt idx="2">
                  <c:v>6.5805336602878546</c:v>
                </c:pt>
                <c:pt idx="3">
                  <c:v>1.5224918101363021</c:v>
                </c:pt>
                <c:pt idx="4">
                  <c:v>1.0203827872058611</c:v>
                </c:pt>
                <c:pt idx="5">
                  <c:v>5.0437814681525168</c:v>
                </c:pt>
                <c:pt idx="6">
                  <c:v>4.1444892415250338</c:v>
                </c:pt>
                <c:pt idx="7">
                  <c:v>4.4363164021777681</c:v>
                </c:pt>
                <c:pt idx="8">
                  <c:v>4.1510362640351808</c:v>
                </c:pt>
                <c:pt idx="9">
                  <c:v>1.840384842803402</c:v>
                </c:pt>
                <c:pt idx="10">
                  <c:v>2.1765810928296081</c:v>
                </c:pt>
                <c:pt idx="11">
                  <c:v>0.42341270643562701</c:v>
                </c:pt>
                <c:pt idx="12">
                  <c:v>2.7882339799596849</c:v>
                </c:pt>
                <c:pt idx="13">
                  <c:v>4.8180180851342413</c:v>
                </c:pt>
                <c:pt idx="14">
                  <c:v>3.912475839970381</c:v>
                </c:pt>
                <c:pt idx="15">
                  <c:v>3.3324813434063141</c:v>
                </c:pt>
                <c:pt idx="16">
                  <c:v>3.5653270868963181</c:v>
                </c:pt>
                <c:pt idx="17">
                  <c:v>4.7193450123997707</c:v>
                </c:pt>
                <c:pt idx="18">
                  <c:v>3.7786512397728562</c:v>
                </c:pt>
                <c:pt idx="19">
                  <c:v>3.026234161089675</c:v>
                </c:pt>
                <c:pt idx="20">
                  <c:v>1.593679443977464</c:v>
                </c:pt>
                <c:pt idx="21">
                  <c:v>2.116894135976465</c:v>
                </c:pt>
                <c:pt idx="22">
                  <c:v>1.7897488061598781</c:v>
                </c:pt>
                <c:pt idx="23">
                  <c:v>3.2943695331773171</c:v>
                </c:pt>
                <c:pt idx="24">
                  <c:v>2.887105611398312</c:v>
                </c:pt>
                <c:pt idx="25">
                  <c:v>3.3660868415777259</c:v>
                </c:pt>
                <c:pt idx="26">
                  <c:v>3.6955258557590729</c:v>
                </c:pt>
                <c:pt idx="27">
                  <c:v>2.3215544114746081</c:v>
                </c:pt>
                <c:pt idx="28">
                  <c:v>3.2931508930095958</c:v>
                </c:pt>
                <c:pt idx="29">
                  <c:v>4.1951059057052147</c:v>
                </c:pt>
                <c:pt idx="30">
                  <c:v>1.6700185520315081</c:v>
                </c:pt>
                <c:pt idx="31">
                  <c:v>1.970607127847998</c:v>
                </c:pt>
                <c:pt idx="32">
                  <c:v>2.7440368744000811</c:v>
                </c:pt>
                <c:pt idx="33">
                  <c:v>3.9926691161489858</c:v>
                </c:pt>
                <c:pt idx="34">
                  <c:v>3.4995966614607572</c:v>
                </c:pt>
                <c:pt idx="35">
                  <c:v>3.99165852544263</c:v>
                </c:pt>
                <c:pt idx="36">
                  <c:v>3.94936586001235</c:v>
                </c:pt>
                <c:pt idx="37">
                  <c:v>1.3311153561265321</c:v>
                </c:pt>
                <c:pt idx="38">
                  <c:v>-2.2157418693918909</c:v>
                </c:pt>
              </c:numCache>
            </c:numRef>
          </c:val>
          <c:smooth val="0"/>
          <c:extLst>
            <c:ext xmlns:c16="http://schemas.microsoft.com/office/drawing/2014/chart" uri="{C3380CC4-5D6E-409C-BE32-E72D297353CC}">
              <c16:uniqueId val="{00000001-938D-4500-B01C-6B53D41339EE}"/>
            </c:ext>
          </c:extLst>
        </c:ser>
        <c:ser>
          <c:idx val="2"/>
          <c:order val="2"/>
          <c:tx>
            <c:strRef>
              <c:f>'Tabellen und Grafiken II'!$A$77</c:f>
              <c:strCache>
                <c:ptCount val="1"/>
                <c:pt idx="0">
                  <c:v>Energieverbrauch (t der Rohöleinheit pro Kopf)</c:v>
                </c:pt>
              </c:strCache>
            </c:strRef>
          </c:tx>
          <c:marker>
            <c:symbol val="none"/>
          </c:marker>
          <c:cat>
            <c:strRef>
              <c:f>'Tabellen und Grafiken II'!$B$74:$AN$74</c:f>
              <c:strCache>
                <c:ptCount val="39"/>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strCache>
            </c:strRef>
          </c:cat>
          <c:val>
            <c:numRef>
              <c:f>'Tabellen und Grafiken II'!$B$77:$AN$77</c:f>
              <c:numCache>
                <c:formatCode>General</c:formatCode>
                <c:ptCount val="39"/>
                <c:pt idx="0">
                  <c:v>1.334267039717955</c:v>
                </c:pt>
                <c:pt idx="1">
                  <c:v>1.369928367348896</c:v>
                </c:pt>
                <c:pt idx="2">
                  <c:v>1.416190680228494</c:v>
                </c:pt>
                <c:pt idx="3">
                  <c:v>1.38893088231358</c:v>
                </c:pt>
                <c:pt idx="4">
                  <c:v>1.364425594361111</c:v>
                </c:pt>
                <c:pt idx="5">
                  <c:v>1.418944768725438</c:v>
                </c:pt>
                <c:pt idx="6">
                  <c:v>1.442667412868891</c:v>
                </c:pt>
                <c:pt idx="7">
                  <c:v>1.4738106029607589</c:v>
                </c:pt>
                <c:pt idx="8">
                  <c:v>1.490575778217845</c:v>
                </c:pt>
                <c:pt idx="9">
                  <c:v>1.4521031524949419</c:v>
                </c:pt>
                <c:pt idx="10">
                  <c:v>1.411821752264478</c:v>
                </c:pt>
                <c:pt idx="11">
                  <c:v>1.381538755610545</c:v>
                </c:pt>
                <c:pt idx="12">
                  <c:v>1.3723019116986801</c:v>
                </c:pt>
                <c:pt idx="13">
                  <c:v>1.404347287652429</c:v>
                </c:pt>
                <c:pt idx="14">
                  <c:v>1.415008257744949</c:v>
                </c:pt>
                <c:pt idx="15">
                  <c:v>1.4168095470435951</c:v>
                </c:pt>
                <c:pt idx="16">
                  <c:v>1.443173237751233</c:v>
                </c:pt>
                <c:pt idx="17">
                  <c:v>1.4687849029930251</c:v>
                </c:pt>
                <c:pt idx="18">
                  <c:v>1.4750319523106821</c:v>
                </c:pt>
                <c:pt idx="19">
                  <c:v>1.66265048778573</c:v>
                </c:pt>
                <c:pt idx="20">
                  <c:v>1.6507285299821219</c:v>
                </c:pt>
                <c:pt idx="21">
                  <c:v>1.6228503275784101</c:v>
                </c:pt>
                <c:pt idx="22">
                  <c:v>1.6137088507821979</c:v>
                </c:pt>
                <c:pt idx="23">
                  <c:v>1.6004901261292439</c:v>
                </c:pt>
                <c:pt idx="24">
                  <c:v>1.6156660818977211</c:v>
                </c:pt>
                <c:pt idx="25">
                  <c:v>1.634840703414173</c:v>
                </c:pt>
                <c:pt idx="26">
                  <c:v>1.634118682068805</c:v>
                </c:pt>
                <c:pt idx="27">
                  <c:v>1.6219172326799951</c:v>
                </c:pt>
                <c:pt idx="28">
                  <c:v>1.630128416659246</c:v>
                </c:pt>
                <c:pt idx="29">
                  <c:v>1.64960085977865</c:v>
                </c:pt>
                <c:pt idx="30">
                  <c:v>1.6434625915251131</c:v>
                </c:pt>
                <c:pt idx="31">
                  <c:v>1.6534330216993991</c:v>
                </c:pt>
                <c:pt idx="32">
                  <c:v>1.6945860763852441</c:v>
                </c:pt>
                <c:pt idx="33">
                  <c:v>1.74603057431715</c:v>
                </c:pt>
                <c:pt idx="34">
                  <c:v>1.768899698160614</c:v>
                </c:pt>
                <c:pt idx="35">
                  <c:v>1.794126232889018</c:v>
                </c:pt>
                <c:pt idx="36">
                  <c:v>1.814316086842481</c:v>
                </c:pt>
                <c:pt idx="37">
                  <c:v>1.8201008155584479</c:v>
                </c:pt>
                <c:pt idx="38">
                  <c:v>1.7862775505325019</c:v>
                </c:pt>
              </c:numCache>
            </c:numRef>
          </c:val>
          <c:smooth val="0"/>
          <c:extLst>
            <c:ext xmlns:c16="http://schemas.microsoft.com/office/drawing/2014/chart" uri="{C3380CC4-5D6E-409C-BE32-E72D297353CC}">
              <c16:uniqueId val="{00000002-938D-4500-B01C-6B53D41339EE}"/>
            </c:ext>
          </c:extLst>
        </c:ser>
        <c:dLbls>
          <c:showLegendKey val="0"/>
          <c:showVal val="0"/>
          <c:showCatName val="0"/>
          <c:showSerName val="0"/>
          <c:showPercent val="0"/>
          <c:showBubbleSize val="0"/>
        </c:dLbls>
        <c:smooth val="0"/>
        <c:axId val="301020192"/>
        <c:axId val="349136288"/>
      </c:lineChart>
      <c:catAx>
        <c:axId val="301020192"/>
        <c:scaling>
          <c:orientation val="minMax"/>
        </c:scaling>
        <c:delete val="0"/>
        <c:axPos val="b"/>
        <c:numFmt formatCode="General" sourceLinked="0"/>
        <c:majorTickMark val="out"/>
        <c:minorTickMark val="none"/>
        <c:tickLblPos val="nextTo"/>
        <c:crossAx val="349136288"/>
        <c:crosses val="autoZero"/>
        <c:auto val="1"/>
        <c:lblAlgn val="ctr"/>
        <c:lblOffset val="100"/>
        <c:noMultiLvlLbl val="0"/>
      </c:catAx>
      <c:valAx>
        <c:axId val="349136288"/>
        <c:scaling>
          <c:orientation val="minMax"/>
          <c:max val="7"/>
        </c:scaling>
        <c:delete val="0"/>
        <c:axPos val="l"/>
        <c:majorGridlines/>
        <c:numFmt formatCode="General" sourceLinked="1"/>
        <c:majorTickMark val="out"/>
        <c:minorTickMark val="none"/>
        <c:tickLblPos val="nextTo"/>
        <c:crossAx val="301020192"/>
        <c:crosses val="autoZero"/>
        <c:crossBetween val="midCat"/>
      </c:valAx>
    </c:plotArea>
    <c:legend>
      <c:legendPos val="r"/>
      <c:layout>
        <c:manualLayout>
          <c:xMode val="edge"/>
          <c:yMode val="edge"/>
          <c:x val="0.39505217557147898"/>
          <c:y val="0.77579935877597395"/>
          <c:w val="0.51473771031845295"/>
          <c:h val="0.195695652227098"/>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0.94407</cdr:y>
    </cdr:from>
    <cdr:to>
      <cdr:x>0.32119</cdr:x>
      <cdr:y>1</cdr:y>
    </cdr:to>
    <cdr:sp macro="" textlink="">
      <cdr:nvSpPr>
        <cdr:cNvPr id="2" name="Textfeld 1"/>
        <cdr:cNvSpPr txBox="1"/>
      </cdr:nvSpPr>
      <cdr:spPr>
        <a:xfrm xmlns:a="http://schemas.openxmlformats.org/drawingml/2006/main">
          <a:off x="0" y="3858895"/>
          <a:ext cx="1945125"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i="1" dirty="0"/>
            <a:t>Quelle: Weltbank 2013; Eigene Berechnungen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B08D-3DF5-45C1-9B77-1CA094F4559C}" type="datetimeFigureOut">
              <a:rPr lang="de-DE" smtClean="0"/>
              <a:t>31.03.2017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7BBBE-DF4B-44BD-9EED-0F566FBE21D1}" type="slidenum">
              <a:rPr lang="de-DE" smtClean="0"/>
              <a:t>‹Nr.›</a:t>
            </a:fld>
            <a:endParaRPr lang="de-DE"/>
          </a:p>
        </p:txBody>
      </p:sp>
    </p:spTree>
    <p:extLst>
      <p:ext uri="{BB962C8B-B14F-4D97-AF65-F5344CB8AC3E}">
        <p14:creationId xmlns:p14="http://schemas.microsoft.com/office/powerpoint/2010/main" val="243772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E9CE4CD-1BF3-4518-B437-5BCACCCD7E9C}"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93598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15</a:t>
            </a:fld>
            <a:endParaRPr lang="de-DE"/>
          </a:p>
        </p:txBody>
      </p:sp>
    </p:spTree>
    <p:extLst>
      <p:ext uri="{BB962C8B-B14F-4D97-AF65-F5344CB8AC3E}">
        <p14:creationId xmlns:p14="http://schemas.microsoft.com/office/powerpoint/2010/main" val="315789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E9CE4CD-1BF3-4518-B437-5BCACCCD7E9C}" type="slidenum">
              <a:rPr lang="de-DE" smtClean="0"/>
              <a:t>19</a:t>
            </a:fld>
            <a:endParaRPr lang="de-DE"/>
          </a:p>
        </p:txBody>
      </p:sp>
    </p:spTree>
    <p:extLst>
      <p:ext uri="{BB962C8B-B14F-4D97-AF65-F5344CB8AC3E}">
        <p14:creationId xmlns:p14="http://schemas.microsoft.com/office/powerpoint/2010/main" val="355118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2</a:t>
            </a:fld>
            <a:endParaRPr lang="de-DE"/>
          </a:p>
        </p:txBody>
      </p:sp>
    </p:spTree>
    <p:extLst>
      <p:ext uri="{BB962C8B-B14F-4D97-AF65-F5344CB8AC3E}">
        <p14:creationId xmlns:p14="http://schemas.microsoft.com/office/powerpoint/2010/main" val="106247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3</a:t>
            </a:fld>
            <a:endParaRPr lang="de-DE"/>
          </a:p>
        </p:txBody>
      </p:sp>
    </p:spTree>
    <p:extLst>
      <p:ext uri="{BB962C8B-B14F-4D97-AF65-F5344CB8AC3E}">
        <p14:creationId xmlns:p14="http://schemas.microsoft.com/office/powerpoint/2010/main" val="26530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4</a:t>
            </a:fld>
            <a:endParaRPr lang="de-DE"/>
          </a:p>
        </p:txBody>
      </p:sp>
    </p:spTree>
    <p:extLst>
      <p:ext uri="{BB962C8B-B14F-4D97-AF65-F5344CB8AC3E}">
        <p14:creationId xmlns:p14="http://schemas.microsoft.com/office/powerpoint/2010/main" val="98514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txBox="1">
            <a:spLocks noGrp="1"/>
          </p:cNvSpPr>
          <p:nvPr>
            <p:ph type="sldNum" sz="quarter" idx="5"/>
          </p:nvPr>
        </p:nvSpPr>
        <p:spPr>
          <a:ln/>
        </p:spPr>
        <p:txBody>
          <a:bodyPr lIns="0" tIns="0" rIns="0" bIns="0" anchor="b" anchorCtr="0">
            <a:noAutofit/>
          </a:bodyPr>
          <a:lstStyle/>
          <a:p>
            <a:pPr lvl="0"/>
            <a:fld id="{C3A8873E-CE04-45C5-8144-469FA67A5EFF}" type="slidenum">
              <a:t>7</a:t>
            </a:fld>
            <a:endParaRPr lang="en-US"/>
          </a:p>
        </p:txBody>
      </p:sp>
      <p:sp>
        <p:nvSpPr>
          <p:cNvPr id="2" name="Folienbildplatzhalter 1"/>
          <p:cNvSpPr>
            <a:spLocks noGrp="1" noRot="1" noChangeAspect="1" noResize="1"/>
          </p:cNvSpPr>
          <p:nvPr>
            <p:ph type="sldImg"/>
          </p:nvPr>
        </p:nvSpPr>
        <p:spPr>
          <a:xfrm>
            <a:off x="1108075" y="812800"/>
            <a:ext cx="5341938" cy="4008438"/>
          </a:xfrm>
          <a:solidFill>
            <a:srgbClr val="729FCF"/>
          </a:solidFill>
          <a:ln w="25400">
            <a:solidFill>
              <a:srgbClr val="3465A4"/>
            </a:solidFill>
            <a:prstDash val="solid"/>
          </a:ln>
        </p:spPr>
      </p:sp>
      <p:sp>
        <p:nvSpPr>
          <p:cNvPr id="3" name="Notizenplatzhalt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10583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8</a:t>
            </a:fld>
            <a:endParaRPr lang="de-DE"/>
          </a:p>
        </p:txBody>
      </p:sp>
    </p:spTree>
    <p:extLst>
      <p:ext uri="{BB962C8B-B14F-4D97-AF65-F5344CB8AC3E}">
        <p14:creationId xmlns:p14="http://schemas.microsoft.com/office/powerpoint/2010/main" val="191663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9</a:t>
            </a:fld>
            <a:endParaRPr lang="de-DE"/>
          </a:p>
        </p:txBody>
      </p:sp>
    </p:spTree>
    <p:extLst>
      <p:ext uri="{BB962C8B-B14F-4D97-AF65-F5344CB8AC3E}">
        <p14:creationId xmlns:p14="http://schemas.microsoft.com/office/powerpoint/2010/main" val="294931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C7BBBE-DF4B-44BD-9EED-0F566FBE21D1}" type="slidenum">
              <a:rPr lang="de-DE" smtClean="0"/>
              <a:t>10</a:t>
            </a:fld>
            <a:endParaRPr lang="de-DE"/>
          </a:p>
        </p:txBody>
      </p:sp>
    </p:spTree>
    <p:extLst>
      <p:ext uri="{BB962C8B-B14F-4D97-AF65-F5344CB8AC3E}">
        <p14:creationId xmlns:p14="http://schemas.microsoft.com/office/powerpoint/2010/main" val="14772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E9CE4CD-1BF3-4518-B437-5BCACCCD7E9C}" type="slidenum">
              <a:rPr lang="de-DE" smtClean="0"/>
              <a:t>12</a:t>
            </a:fld>
            <a:endParaRPr lang="de-DE"/>
          </a:p>
        </p:txBody>
      </p:sp>
    </p:spTree>
    <p:extLst>
      <p:ext uri="{BB962C8B-B14F-4D97-AF65-F5344CB8AC3E}">
        <p14:creationId xmlns:p14="http://schemas.microsoft.com/office/powerpoint/2010/main" val="1266940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smtClean="0"/>
              <a:t>Titelmasterformat durch Klicken bearbeiten</a:t>
            </a:r>
            <a:endParaRPr kumimoji="0" lang="en-US" dirty="0"/>
          </a:p>
        </p:txBody>
      </p:sp>
      <p:pic>
        <p:nvPicPr>
          <p:cNvPr id="13" name="Grafik 12" descr="Logo_FSU_Wortmarke.png"/>
          <p:cNvPicPr>
            <a:picLocks noChangeAspect="1"/>
          </p:cNvPicPr>
          <p:nvPr/>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1105943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6" name="Title 15"/>
          <p:cNvSpPr>
            <a:spLocks noGrp="1"/>
          </p:cNvSpPr>
          <p:nvPr>
            <p:ph type="title"/>
          </p:nvPr>
        </p:nvSpPr>
        <p:spPr>
          <a:xfrm>
            <a:off x="4876800" y="457200"/>
            <a:ext cx="2819400" cy="5715000"/>
          </a:xfrm>
          <a:prstGeom prst="rect">
            <a:avLst/>
          </a:prstGeom>
        </p:spPr>
        <p:txBody>
          <a:bodyPr/>
          <a:lstStyle/>
          <a:p>
            <a:r>
              <a:rPr lang="de-DE" smtClean="0"/>
              <a:t>Titelmasterformat durch Klicken bearbeiten</a:t>
            </a:r>
            <a:endParaRPr lang="en-US"/>
          </a:p>
        </p:txBody>
      </p:sp>
      <p:sp>
        <p:nvSpPr>
          <p:cNvPr id="10" name="Date Placeholder 9"/>
          <p:cNvSpPr>
            <a:spLocks noGrp="1"/>
          </p:cNvSpPr>
          <p:nvPr>
            <p:ph type="dt" sz="half" idx="10"/>
          </p:nvPr>
        </p:nvSpPr>
        <p:spPr>
          <a:xfrm>
            <a:off x="4876801" y="6426201"/>
            <a:ext cx="2819399" cy="126999"/>
          </a:xfrm>
          <a:prstGeom prst="rect">
            <a:avLst/>
          </a:prstGeom>
        </p:spPr>
        <p:txBody>
          <a:bodyPr/>
          <a:lstStyle/>
          <a:p>
            <a:fld id="{5D7AF5CF-05DE-42AA-8A40-E3E36B8E0E1A}" type="datetimeFigureOut">
              <a:rPr lang="de-DE" smtClean="0"/>
              <a:t>31.03.2017</a:t>
            </a:fld>
            <a:endParaRPr lang="de-DE"/>
          </a:p>
        </p:txBody>
      </p:sp>
      <p:sp>
        <p:nvSpPr>
          <p:cNvPr id="11" name="Slide Number Placeholder 10"/>
          <p:cNvSpPr>
            <a:spLocks noGrp="1"/>
          </p:cNvSpPr>
          <p:nvPr>
            <p:ph type="sldNum" sz="quarter" idx="11"/>
          </p:nvPr>
        </p:nvSpPr>
        <p:spPr/>
        <p:txBody>
          <a:bodyPr/>
          <a:lstStyle/>
          <a:p>
            <a:fld id="{84A24EE2-1423-4D18-B74D-FFB1D5AFA91E}" type="slidenum">
              <a:rPr lang="de-DE" smtClean="0"/>
              <a:t>‹Nr.›</a:t>
            </a:fld>
            <a:endParaRPr lang="de-DE"/>
          </a:p>
        </p:txBody>
      </p:sp>
      <p:sp>
        <p:nvSpPr>
          <p:cNvPr id="12" name="Footer Placeholder 11"/>
          <p:cNvSpPr>
            <a:spLocks noGrp="1"/>
          </p:cNvSpPr>
          <p:nvPr>
            <p:ph type="ftr" sz="quarter" idx="12"/>
          </p:nvPr>
        </p:nvSpPr>
        <p:spPr/>
        <p:txBody>
          <a:bodyPr/>
          <a:lstStyle/>
          <a:p>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smtClean="0"/>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961055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36534272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9257041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238743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9838773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 </a:t>
            </a:r>
            <a:r>
              <a:rPr kumimoji="0" lang="de-DE" dirty="0" smtClean="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7078992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1409000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5708548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8566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t>‹Nr.›</a:t>
            </a:fld>
            <a:endParaRPr lang="de-DE"/>
          </a:p>
        </p:txBody>
      </p:sp>
    </p:spTree>
    <p:extLst>
      <p:ext uri="{BB962C8B-B14F-4D97-AF65-F5344CB8AC3E}">
        <p14:creationId xmlns:p14="http://schemas.microsoft.com/office/powerpoint/2010/main" val="28901507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6" name="Title 15"/>
          <p:cNvSpPr>
            <a:spLocks noGrp="1"/>
          </p:cNvSpPr>
          <p:nvPr>
            <p:ph type="title"/>
          </p:nvPr>
        </p:nvSpPr>
        <p:spPr>
          <a:xfrm>
            <a:off x="4876800" y="457200"/>
            <a:ext cx="2819400" cy="5715000"/>
          </a:xfrm>
          <a:prstGeom prst="rect">
            <a:avLst/>
          </a:prstGeom>
        </p:spPr>
        <p:txBody>
          <a:bodyPr/>
          <a:lstStyle/>
          <a:p>
            <a:r>
              <a:rPr lang="de-DE" smtClean="0"/>
              <a:t>Titelmasterformat durch Klicken bearbeiten</a:t>
            </a:r>
            <a:endParaRPr lang="en-US"/>
          </a:p>
        </p:txBody>
      </p:sp>
      <p:sp>
        <p:nvSpPr>
          <p:cNvPr id="10" name="Date Placeholder 9"/>
          <p:cNvSpPr>
            <a:spLocks noGrp="1"/>
          </p:cNvSpPr>
          <p:nvPr>
            <p:ph type="dt" sz="half" idx="10"/>
          </p:nvPr>
        </p:nvSpPr>
        <p:spPr>
          <a:xfrm>
            <a:off x="4876801" y="6426201"/>
            <a:ext cx="2819399" cy="126999"/>
          </a:xfrm>
          <a:prstGeom prst="rect">
            <a:avLst/>
          </a:prstGeom>
        </p:spPr>
        <p:txBody>
          <a:bodyPr/>
          <a:lstStyle/>
          <a:p>
            <a:fld id="{5D7AF5CF-05DE-42AA-8A40-E3E36B8E0E1A}" type="datetimeFigureOut">
              <a:rPr lang="de-DE" smtClean="0"/>
              <a:t>31.03.2017</a:t>
            </a:fld>
            <a:endParaRPr lang="de-DE"/>
          </a:p>
        </p:txBody>
      </p:sp>
      <p:sp>
        <p:nvSpPr>
          <p:cNvPr id="11" name="Slide Number Placeholder 10"/>
          <p:cNvSpPr>
            <a:spLocks noGrp="1"/>
          </p:cNvSpPr>
          <p:nvPr>
            <p:ph type="sldNum" sz="quarter" idx="11"/>
          </p:nvPr>
        </p:nvSpPr>
        <p:spPr/>
        <p:txBody>
          <a:bodyPr/>
          <a:lstStyle/>
          <a:p>
            <a:fld id="{84A24EE2-1423-4D18-B74D-FFB1D5AFA91E}" type="slidenum">
              <a:rPr lang="de-DE" smtClean="0"/>
              <a:t>‹Nr.›</a:t>
            </a:fld>
            <a:endParaRPr lang="de-DE"/>
          </a:p>
        </p:txBody>
      </p:sp>
      <p:sp>
        <p:nvSpPr>
          <p:cNvPr id="12" name="Footer Placeholder 11"/>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4939486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97821" y="6467595"/>
            <a:ext cx="2089279" cy="252018"/>
          </a:xfrm>
          <a:prstGeom prst="rect">
            <a:avLst/>
          </a:prstGeom>
        </p:spPr>
        <p:txBody>
          <a:bodyPr/>
          <a:lstStyle/>
          <a:p>
            <a:pPr lvl="0"/>
            <a:endParaRPr lang="de-DE"/>
          </a:p>
        </p:txBody>
      </p:sp>
      <p:sp>
        <p:nvSpPr>
          <p:cNvPr id="3" name="Fußzeilenplatzhalter 2"/>
          <p:cNvSpPr>
            <a:spLocks noGrp="1"/>
          </p:cNvSpPr>
          <p:nvPr>
            <p:ph type="ftr" sz="quarter" idx="11"/>
          </p:nvPr>
        </p:nvSpPr>
        <p:spPr/>
        <p:txBody>
          <a:bodyPr/>
          <a:lstStyle/>
          <a:p>
            <a:pPr lvl="0"/>
            <a:endParaRPr lang="en-US"/>
          </a:p>
        </p:txBody>
      </p:sp>
      <p:sp>
        <p:nvSpPr>
          <p:cNvPr id="4" name="Foliennummernplatzhalter 3"/>
          <p:cNvSpPr>
            <a:spLocks noGrp="1"/>
          </p:cNvSpPr>
          <p:nvPr>
            <p:ph type="sldNum" sz="quarter" idx="12"/>
          </p:nvPr>
        </p:nvSpPr>
        <p:spPr/>
        <p:txBody>
          <a:bodyPr/>
          <a:lstStyle/>
          <a:p>
            <a:pPr lvl="0"/>
            <a:fld id="{0E9EE753-6E50-48F5-A958-A15E6915030F}" type="slidenum">
              <a:t>‹Nr.›</a:t>
            </a:fld>
            <a:endParaRPr lang="en-US"/>
          </a:p>
        </p:txBody>
      </p:sp>
    </p:spTree>
    <p:extLst>
      <p:ext uri="{BB962C8B-B14F-4D97-AF65-F5344CB8AC3E}">
        <p14:creationId xmlns:p14="http://schemas.microsoft.com/office/powerpoint/2010/main" val="125288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smtClean="0"/>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41583212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0855058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5336982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2372584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0867362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 </a:t>
            </a:r>
            <a:r>
              <a:rPr kumimoji="0" lang="de-DE" dirty="0" smtClean="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139825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89147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624592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7241809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75886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dirty="0" smtClean="0"/>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dirty="0" smtClean="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val="40034666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0757255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6231050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9836338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5868071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 </a:t>
            </a:r>
            <a:r>
              <a:rPr kumimoji="0" lang="de-DE" dirty="0" smtClean="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7933054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397825123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val="28156140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85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t>‹Nr.›</a:t>
            </a:fld>
            <a:endParaRPr lang="de-DE"/>
          </a:p>
        </p:txBody>
      </p:sp>
    </p:spTree>
    <p:extLst>
      <p:ext uri="{BB962C8B-B14F-4D97-AF65-F5344CB8AC3E}">
        <p14:creationId xmlns:p14="http://schemas.microsoft.com/office/powerpoint/2010/main" val="297761475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6" name="Title 15"/>
          <p:cNvSpPr>
            <a:spLocks noGrp="1"/>
          </p:cNvSpPr>
          <p:nvPr>
            <p:ph type="title"/>
          </p:nvPr>
        </p:nvSpPr>
        <p:spPr>
          <a:xfrm>
            <a:off x="4876800" y="457200"/>
            <a:ext cx="2819400" cy="5715000"/>
          </a:xfrm>
          <a:prstGeom prst="rect">
            <a:avLst/>
          </a:prstGeom>
        </p:spPr>
        <p:txBody>
          <a:bodyPr/>
          <a:lstStyle/>
          <a:p>
            <a:r>
              <a:rPr lang="de-DE" smtClean="0"/>
              <a:t>Titelmasterformat durch Klicken bearbeiten</a:t>
            </a:r>
            <a:endParaRPr lang="en-US"/>
          </a:p>
        </p:txBody>
      </p:sp>
      <p:sp>
        <p:nvSpPr>
          <p:cNvPr id="10" name="Date Placeholder 9"/>
          <p:cNvSpPr>
            <a:spLocks noGrp="1"/>
          </p:cNvSpPr>
          <p:nvPr>
            <p:ph type="dt" sz="half" idx="10"/>
          </p:nvPr>
        </p:nvSpPr>
        <p:spPr>
          <a:xfrm>
            <a:off x="4876801" y="6426201"/>
            <a:ext cx="2819399" cy="126999"/>
          </a:xfrm>
          <a:prstGeom prst="rect">
            <a:avLst/>
          </a:prstGeom>
        </p:spPr>
        <p:txBody>
          <a:bodyPr/>
          <a:lstStyle/>
          <a:p>
            <a:fld id="{5D7AF5CF-05DE-42AA-8A40-E3E36B8E0E1A}" type="datetimeFigureOut">
              <a:rPr lang="de-DE" smtClean="0">
                <a:solidFill>
                  <a:prstClr val="black"/>
                </a:solidFill>
              </a:rPr>
              <a:pPr/>
              <a:t>31.03.2017</a:t>
            </a:fld>
            <a:endParaRPr lang="de-DE">
              <a:solidFill>
                <a:prstClr val="black"/>
              </a:solidFill>
            </a:endParaRPr>
          </a:p>
        </p:txBody>
      </p:sp>
      <p:sp>
        <p:nvSpPr>
          <p:cNvPr id="11" name="Slide Number Placeholder 10"/>
          <p:cNvSpPr>
            <a:spLocks noGrp="1"/>
          </p:cNvSpPr>
          <p:nvPr>
            <p:ph type="sldNum" sz="quarter" idx="11"/>
          </p:nvPr>
        </p:nvSpPr>
        <p:spPr/>
        <p:txBody>
          <a:bodyPr/>
          <a:lstStyle/>
          <a:p>
            <a:fld id="{84A24EE2-1423-4D18-B74D-FFB1D5AFA91E}" type="slidenum">
              <a:rPr lang="de-DE" smtClean="0">
                <a:solidFill>
                  <a:prstClr val="white"/>
                </a:solidFill>
              </a:rPr>
              <a:pPr/>
              <a:t>‹Nr.›</a:t>
            </a:fld>
            <a:endParaRPr lang="de-DE">
              <a:solidFill>
                <a:prstClr val="white"/>
              </a:solidFill>
            </a:endParaRPr>
          </a:p>
        </p:txBody>
      </p:sp>
      <p:sp>
        <p:nvSpPr>
          <p:cNvPr id="12" name="Footer Placeholder 11"/>
          <p:cNvSpPr>
            <a:spLocks noGrp="1"/>
          </p:cNvSpPr>
          <p:nvPr>
            <p:ph type="ftr" sz="quarter" idx="12"/>
          </p:nvPr>
        </p:nvSpPr>
        <p:spPr/>
        <p:txBody>
          <a:bodyPr/>
          <a:lstStyle/>
          <a:p>
            <a:endParaRPr lang="de-DE">
              <a:solidFill>
                <a:prstClr val="white"/>
              </a:solidFill>
            </a:endParaRPr>
          </a:p>
        </p:txBody>
      </p:sp>
    </p:spTree>
    <p:extLst>
      <p:ext uri="{BB962C8B-B14F-4D97-AF65-F5344CB8AC3E}">
        <p14:creationId xmlns:p14="http://schemas.microsoft.com/office/powerpoint/2010/main" val="11476792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FADA3044-C6D9-4093-8E0D-D81B8551E115}" type="datetime1">
              <a:rPr lang="de-DE" smtClean="0">
                <a:solidFill>
                  <a:prstClr val="black"/>
                </a:solidFill>
              </a:rPr>
              <a:pPr/>
              <a:t>31.03.2017</a:t>
            </a:fld>
            <a:endParaRPr lang="de-DE">
              <a:solidFill>
                <a:prstClr val="black"/>
              </a:solidFill>
            </a:endParaRPr>
          </a:p>
        </p:txBody>
      </p:sp>
      <p:sp>
        <p:nvSpPr>
          <p:cNvPr id="3" name="Fußzeilenplatzhalter 2"/>
          <p:cNvSpPr>
            <a:spLocks noGrp="1"/>
          </p:cNvSpPr>
          <p:nvPr>
            <p:ph type="ftr" sz="quarter" idx="11"/>
          </p:nvPr>
        </p:nvSpPr>
        <p:spPr/>
        <p:txBody>
          <a:bodyPr/>
          <a:lstStyle/>
          <a:p>
            <a:endParaRPr lang="de-DE">
              <a:solidFill>
                <a:prstClr val="white"/>
              </a:solidFill>
            </a:endParaRPr>
          </a:p>
        </p:txBody>
      </p:sp>
      <p:sp>
        <p:nvSpPr>
          <p:cNvPr id="4" name="Foliennummernplatzhalter 3"/>
          <p:cNvSpPr>
            <a:spLocks noGrp="1"/>
          </p:cNvSpPr>
          <p:nvPr>
            <p:ph type="sldNum" sz="quarter" idx="12"/>
          </p:nvPr>
        </p:nvSpPr>
        <p:spPr/>
        <p:txBody>
          <a:bodyPr/>
          <a:lstStyle/>
          <a:p>
            <a:fld id="{91270276-3362-4FF1-BF81-9CBE28C356CA}" type="slidenum">
              <a:rPr lang="de-DE" smtClean="0">
                <a:solidFill>
                  <a:prstClr val="white"/>
                </a:solidFill>
              </a:rPr>
              <a:pPr/>
              <a:t>‹Nr.›</a:t>
            </a:fld>
            <a:endParaRPr lang="de-DE">
              <a:solidFill>
                <a:prstClr val="white"/>
              </a:solidFill>
            </a:endParaRPr>
          </a:p>
        </p:txBody>
      </p:sp>
    </p:spTree>
    <p:extLst>
      <p:ext uri="{BB962C8B-B14F-4D97-AF65-F5344CB8AC3E}">
        <p14:creationId xmlns:p14="http://schemas.microsoft.com/office/powerpoint/2010/main" val="259475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3216641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 </a:t>
            </a:r>
            <a:r>
              <a:rPr kumimoji="0" lang="de-DE" dirty="0" smtClean="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16564195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19946173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val="31643407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464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t>‹Nr.›</a:t>
            </a:fld>
            <a:endParaRPr lang="de-DE"/>
          </a:p>
        </p:txBody>
      </p:sp>
      <p:pic>
        <p:nvPicPr>
          <p:cNvPr id="11" name="Grafik 10" descr="Logo_FSU_Wortmarke.png"/>
          <p:cNvPicPr>
            <a:picLocks noChangeAspect="1"/>
          </p:cNvPicPr>
          <p:nvPr/>
        </p:nvPicPr>
        <p:blipFill>
          <a:blip r:embed="rId12"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3398138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p:nvPicPr>
        <p:blipFill>
          <a:blip r:embed="rId13"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527467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715" r:id="rId10"/>
    <p:sldLayoutId id="2147483716" r:id="rId11"/>
  </p:sldLayoutIdLst>
  <p:timing>
    <p:tnLst>
      <p:par>
        <p:cTn id="1" dur="indefinite" restart="never" nodeType="tmRoot"/>
      </p:par>
    </p:tnLst>
  </p:timing>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p:nvPicPr>
        <p:blipFill>
          <a:blip r:embed="rId11"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38448716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iming>
    <p:tnLst>
      <p:par>
        <p:cTn id="1" dur="indefinite" restart="never" nodeType="tmRoot"/>
      </p:par>
    </p:tnLst>
  </p:timing>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hteck 6"/>
          <p:cNvSpPr/>
          <p:nvPr userDrawn="1"/>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userDrawn="1"/>
        </p:nvPicPr>
        <p:blipFill>
          <a:blip r:embed="rId13"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val="12037359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000" y="2852936"/>
            <a:ext cx="8492480" cy="3744416"/>
          </a:xfrm>
        </p:spPr>
        <p:txBody>
          <a:bodyPr>
            <a:normAutofit fontScale="90000"/>
          </a:bodyPr>
          <a:lstStyle/>
          <a:p>
            <a:r>
              <a:rPr lang="de-DE" dirty="0" smtClean="0"/>
              <a:t>Great Transformation: Die Zukunft moderner Gesellschaften</a:t>
            </a:r>
            <a:br>
              <a:rPr lang="de-DE" dirty="0" smtClean="0"/>
            </a:br>
            <a:r>
              <a:rPr lang="de-DE" sz="3600" dirty="0" smtClean="0"/>
              <a:t/>
            </a:r>
            <a:br>
              <a:rPr lang="de-DE" sz="3600" dirty="0" smtClean="0"/>
            </a:br>
            <a:r>
              <a:rPr lang="de-DE" sz="3600" dirty="0" smtClean="0"/>
              <a:t/>
            </a:r>
            <a:br>
              <a:rPr lang="de-DE" sz="3600" dirty="0" smtClean="0"/>
            </a:br>
            <a:r>
              <a:rPr lang="de-DE" sz="2000" b="0" dirty="0" smtClean="0"/>
              <a:t>Prof. Dr. Klaus Dörre, FSU Jena</a:t>
            </a:r>
            <a:r>
              <a:rPr lang="de-DE" sz="1600" b="0" dirty="0" smtClean="0"/>
              <a:t/>
            </a:r>
            <a:br>
              <a:rPr lang="de-DE" sz="1600" b="0" dirty="0" smtClean="0"/>
            </a:br>
            <a:r>
              <a:rPr lang="de-DE" sz="1600" b="0" dirty="0" smtClean="0"/>
              <a:t/>
            </a:r>
            <a:br>
              <a:rPr lang="de-DE" sz="1600" b="0" dirty="0" smtClean="0"/>
            </a:br>
            <a:r>
              <a:rPr lang="de-DE" sz="2200" dirty="0"/>
              <a:t>30. ordentlicher Bundeskongress der </a:t>
            </a:r>
            <a:r>
              <a:rPr lang="de-DE" sz="2200" dirty="0" smtClean="0"/>
              <a:t>Naturfreunde </a:t>
            </a:r>
            <a:br>
              <a:rPr lang="de-DE" sz="2200" dirty="0" smtClean="0"/>
            </a:br>
            <a:r>
              <a:rPr lang="de-DE" sz="2200" dirty="0" smtClean="0"/>
              <a:t>Deutschlands </a:t>
            </a:r>
            <a:r>
              <a:rPr lang="de-DE" sz="2200" dirty="0"/>
              <a:t>e</a:t>
            </a:r>
            <a:r>
              <a:rPr lang="de-DE" sz="2200" dirty="0" smtClean="0"/>
              <a:t>. V</a:t>
            </a:r>
            <a:r>
              <a:rPr lang="de-DE" sz="2200" dirty="0"/>
              <a:t>.</a:t>
            </a:r>
            <a:br>
              <a:rPr lang="de-DE" sz="2200" dirty="0"/>
            </a:br>
            <a:r>
              <a:rPr lang="de-DE" sz="2000" b="0" dirty="0"/>
              <a:t>31. März bis 2. April 2017 in </a:t>
            </a:r>
            <a:r>
              <a:rPr lang="de-DE" sz="2000" b="0" dirty="0" smtClean="0"/>
              <a:t>Nürnberg</a:t>
            </a:r>
            <a:br>
              <a:rPr lang="de-DE" sz="2000" b="0" dirty="0" smtClean="0"/>
            </a:br>
            <a:r>
              <a:rPr lang="de-DE" sz="2000" b="0" dirty="0"/>
              <a:t/>
            </a:r>
            <a:br>
              <a:rPr lang="de-DE" sz="2000" b="0" dirty="0"/>
            </a:br>
            <a:r>
              <a:rPr lang="de-DE" sz="2400" b="0" dirty="0" smtClean="0"/>
              <a:t/>
            </a:r>
            <a:br>
              <a:rPr lang="de-DE" sz="2400" b="0" dirty="0" smtClean="0"/>
            </a:br>
            <a:endParaRPr lang="de-DE" sz="2400" b="0" dirty="0"/>
          </a:p>
        </p:txBody>
      </p:sp>
    </p:spTree>
    <p:extLst>
      <p:ext uri="{BB962C8B-B14F-4D97-AF65-F5344CB8AC3E}">
        <p14:creationId xmlns:p14="http://schemas.microsoft.com/office/powerpoint/2010/main" val="324850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28596" y="836712"/>
            <a:ext cx="8535892" cy="5400600"/>
          </a:xfrm>
        </p:spPr>
        <p:txBody>
          <a:bodyPr>
            <a:noAutofit/>
          </a:bodyPr>
          <a:lstStyle/>
          <a:p>
            <a:pPr marL="576000" indent="-457200">
              <a:buFont typeface="+mj-lt"/>
              <a:buAutoNum type="arabicParenBoth" startAt="4"/>
            </a:pPr>
            <a:r>
              <a:rPr lang="de-DE" dirty="0" smtClean="0"/>
              <a:t>Sofern </a:t>
            </a:r>
            <a:r>
              <a:rPr lang="de-DE" dirty="0"/>
              <a:t>Wirtschaftswachstum überhaupt noch generiert werden kann, zehren die ökologischen Destruktionskräfte den äußert ungleich verteilten Wohlfahrtsgewinn auf. Den frühindustrialisierten Ländern bleiben daher künftig nur zwei Optionen: „</a:t>
            </a:r>
            <a:r>
              <a:rPr lang="de-DE" dirty="0" err="1"/>
              <a:t>One</a:t>
            </a:r>
            <a:r>
              <a:rPr lang="de-DE" dirty="0"/>
              <a:t> </a:t>
            </a:r>
            <a:r>
              <a:rPr lang="de-DE" dirty="0" err="1"/>
              <a:t>is</a:t>
            </a:r>
            <a:r>
              <a:rPr lang="de-DE" dirty="0"/>
              <a:t> </a:t>
            </a:r>
            <a:r>
              <a:rPr lang="de-DE" dirty="0" err="1"/>
              <a:t>to</a:t>
            </a:r>
            <a:r>
              <a:rPr lang="de-DE" dirty="0"/>
              <a:t> </a:t>
            </a:r>
            <a:r>
              <a:rPr lang="de-DE" dirty="0" err="1"/>
              <a:t>make</a:t>
            </a:r>
            <a:r>
              <a:rPr lang="de-DE" dirty="0"/>
              <a:t> </a:t>
            </a:r>
            <a:r>
              <a:rPr lang="de-DE" dirty="0" err="1"/>
              <a:t>growth</a:t>
            </a:r>
            <a:r>
              <a:rPr lang="de-DE" dirty="0"/>
              <a:t> </a:t>
            </a:r>
            <a:r>
              <a:rPr lang="de-DE" dirty="0" err="1"/>
              <a:t>sustainable</a:t>
            </a:r>
            <a:r>
              <a:rPr lang="de-DE" dirty="0"/>
              <a:t>; </a:t>
            </a:r>
            <a:r>
              <a:rPr lang="de-DE" dirty="0" err="1"/>
              <a:t>the</a:t>
            </a:r>
            <a:r>
              <a:rPr lang="de-DE" dirty="0"/>
              <a:t> </a:t>
            </a:r>
            <a:r>
              <a:rPr lang="de-DE" dirty="0" err="1"/>
              <a:t>other</a:t>
            </a:r>
            <a:r>
              <a:rPr lang="de-DE" dirty="0"/>
              <a:t> </a:t>
            </a:r>
            <a:r>
              <a:rPr lang="de-DE" dirty="0" err="1"/>
              <a:t>is</a:t>
            </a:r>
            <a:r>
              <a:rPr lang="de-DE" dirty="0"/>
              <a:t> </a:t>
            </a:r>
            <a:r>
              <a:rPr lang="de-DE" dirty="0" err="1"/>
              <a:t>to</a:t>
            </a:r>
            <a:r>
              <a:rPr lang="de-DE" dirty="0"/>
              <a:t> </a:t>
            </a:r>
            <a:r>
              <a:rPr lang="de-DE" dirty="0" err="1"/>
              <a:t>make</a:t>
            </a:r>
            <a:r>
              <a:rPr lang="de-DE" dirty="0"/>
              <a:t> </a:t>
            </a:r>
            <a:r>
              <a:rPr lang="de-DE" dirty="0" err="1"/>
              <a:t>degrowth</a:t>
            </a:r>
            <a:r>
              <a:rPr lang="de-DE" dirty="0"/>
              <a:t> </a:t>
            </a:r>
            <a:r>
              <a:rPr lang="de-DE" dirty="0" err="1"/>
              <a:t>stable</a:t>
            </a:r>
            <a:r>
              <a:rPr lang="de-DE" dirty="0"/>
              <a:t>“ (Jackson 2009: 128). Doch gleich welcher Weg gewählt wird, beide laufen auf eine große gesellschaftliche Transformation hinaus, denn ein „bankrottes System lässt sich nicht mit kurzfristigen Reparaturen am Leben halten“, wir benötigen, so der Umweltökonom Tim Jackson, „etwas ganz anderes“ (Jackson 2011:  54).</a:t>
            </a:r>
            <a:endParaRPr lang="de-DE" dirty="0">
              <a:solidFill>
                <a:schemeClr val="tx2">
                  <a:lumMod val="90000"/>
                  <a:lumOff val="10000"/>
                </a:schemeClr>
              </a:solidFill>
            </a:endParaRPr>
          </a:p>
        </p:txBody>
      </p:sp>
    </p:spTree>
    <p:extLst>
      <p:ext uri="{BB962C8B-B14F-4D97-AF65-F5344CB8AC3E}">
        <p14:creationId xmlns:p14="http://schemas.microsoft.com/office/powerpoint/2010/main" val="4294522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dirty="0"/>
              <a:t>3. Neue Herausforderungen</a:t>
            </a:r>
          </a:p>
        </p:txBody>
      </p:sp>
      <p:sp>
        <p:nvSpPr>
          <p:cNvPr id="4" name="Inhaltsplatzhalter 3"/>
          <p:cNvSpPr>
            <a:spLocks noGrp="1"/>
          </p:cNvSpPr>
          <p:nvPr>
            <p:ph sz="half" idx="2"/>
          </p:nvPr>
        </p:nvSpPr>
        <p:spPr>
          <a:xfrm>
            <a:off x="428596" y="1844824"/>
            <a:ext cx="8286808" cy="3168352"/>
          </a:xfrm>
        </p:spPr>
        <p:txBody>
          <a:bodyPr>
            <a:normAutofit/>
          </a:bodyPr>
          <a:lstStyle/>
          <a:p>
            <a:pPr marL="576000" indent="-457200">
              <a:buFont typeface="+mj-lt"/>
              <a:buAutoNum type="arabicParenBoth"/>
            </a:pPr>
            <a:r>
              <a:rPr lang="de-DE" dirty="0" smtClean="0"/>
              <a:t>Die </a:t>
            </a:r>
            <a:r>
              <a:rPr lang="de-DE" dirty="0"/>
              <a:t>(finanz-)marktgetriebene Globalisierung stößt an ihre Grenzen. Sie wird repulsiv und lässt sich als Wachstumsprojekt nicht mehr fortführen</a:t>
            </a:r>
            <a:r>
              <a:rPr lang="de-DE" dirty="0" smtClean="0"/>
              <a:t>.</a:t>
            </a:r>
          </a:p>
          <a:p>
            <a:pPr marL="576000" indent="-457200">
              <a:buFont typeface="+mj-lt"/>
              <a:buAutoNum type="arabicParenBoth"/>
            </a:pPr>
            <a:endParaRPr lang="de-DE" dirty="0"/>
          </a:p>
          <a:p>
            <a:pPr marL="576000" indent="-457200">
              <a:buFont typeface="+mj-lt"/>
              <a:buAutoNum type="arabicParenBoth"/>
            </a:pPr>
            <a:r>
              <a:rPr lang="de-DE" dirty="0" smtClean="0"/>
              <a:t>Die </a:t>
            </a:r>
            <a:r>
              <a:rPr lang="de-DE" dirty="0"/>
              <a:t>Globalisierung wird repulsiv; Konfrontiert die kapitalistischen Zentren mit ihren Folgen</a:t>
            </a:r>
            <a:r>
              <a:rPr lang="de-DE" dirty="0" smtClean="0"/>
              <a:t>:</a:t>
            </a:r>
            <a:endParaRPr lang="de-DE" dirty="0"/>
          </a:p>
        </p:txBody>
      </p:sp>
      <p:sp>
        <p:nvSpPr>
          <p:cNvPr id="2" name="Textfeld 1"/>
          <p:cNvSpPr txBox="1"/>
          <p:nvPr/>
        </p:nvSpPr>
        <p:spPr>
          <a:xfrm>
            <a:off x="494658" y="5271591"/>
            <a:ext cx="7749750" cy="461665"/>
          </a:xfrm>
          <a:prstGeom prst="rect">
            <a:avLst/>
          </a:prstGeom>
          <a:noFill/>
        </p:spPr>
        <p:txBody>
          <a:bodyPr wrap="none" rtlCol="0">
            <a:spAutoFit/>
          </a:bodyPr>
          <a:lstStyle/>
          <a:p>
            <a:pPr marL="342900" indent="-342900">
              <a:buClr>
                <a:schemeClr val="accent1"/>
              </a:buClr>
              <a:buSzPct val="80000"/>
              <a:buFont typeface="Arial" panose="020B0604020202020204" pitchFamily="34" charset="0"/>
              <a:buChar char="•"/>
            </a:pPr>
            <a:r>
              <a:rPr lang="de-DE" sz="2400" dirty="0">
                <a:solidFill>
                  <a:schemeClr val="tx2"/>
                </a:solidFill>
              </a:rPr>
              <a:t>Dramatische Zunahme klassenspezifischer </a:t>
            </a:r>
            <a:r>
              <a:rPr lang="de-DE" sz="2400" dirty="0" smtClean="0">
                <a:solidFill>
                  <a:schemeClr val="tx2"/>
                </a:solidFill>
              </a:rPr>
              <a:t>Ungleichheiten</a:t>
            </a:r>
            <a:endParaRPr lang="de-DE" sz="2400" dirty="0">
              <a:solidFill>
                <a:schemeClr val="tx2"/>
              </a:solidFill>
            </a:endParaRPr>
          </a:p>
        </p:txBody>
      </p:sp>
    </p:spTree>
    <p:extLst>
      <p:ext uri="{BB962C8B-B14F-4D97-AF65-F5344CB8AC3E}">
        <p14:creationId xmlns:p14="http://schemas.microsoft.com/office/powerpoint/2010/main" val="9035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4"/>
          <p:cNvCxnSpPr/>
          <p:nvPr/>
        </p:nvCxnSpPr>
        <p:spPr>
          <a:xfrm flipV="1">
            <a:off x="2195736" y="1124744"/>
            <a:ext cx="0" cy="4176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flipH="1">
            <a:off x="2195736" y="5301208"/>
            <a:ext cx="4248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1691680" y="5589240"/>
            <a:ext cx="5976664" cy="830997"/>
          </a:xfrm>
          <a:prstGeom prst="rect">
            <a:avLst/>
          </a:prstGeom>
          <a:noFill/>
        </p:spPr>
        <p:txBody>
          <a:bodyPr wrap="square" rtlCol="0">
            <a:spAutoFit/>
          </a:bodyPr>
          <a:lstStyle/>
          <a:p>
            <a:r>
              <a:rPr lang="de-DE" sz="1600" dirty="0" smtClean="0"/>
              <a:t>Darstellung des durchschnittlichen Pro-Kopf-Vermögens versus dem Vermögen von Theo Albrecht </a:t>
            </a:r>
          </a:p>
          <a:p>
            <a:r>
              <a:rPr lang="de-DE" sz="1600" dirty="0" smtClean="0"/>
              <a:t>1 cm entspricht einem Vermögen von 50.000 €</a:t>
            </a:r>
            <a:endParaRPr lang="de-DE" sz="1600" dirty="0"/>
          </a:p>
        </p:txBody>
      </p:sp>
      <p:sp>
        <p:nvSpPr>
          <p:cNvPr id="8" name="Textfeld 7"/>
          <p:cNvSpPr txBox="1"/>
          <p:nvPr/>
        </p:nvSpPr>
        <p:spPr>
          <a:xfrm>
            <a:off x="1619672" y="2996952"/>
            <a:ext cx="430887" cy="342401"/>
          </a:xfrm>
          <a:prstGeom prst="rect">
            <a:avLst/>
          </a:prstGeom>
          <a:noFill/>
        </p:spPr>
        <p:txBody>
          <a:bodyPr vert="vert" wrap="none" rtlCol="0">
            <a:spAutoFit/>
          </a:bodyPr>
          <a:lstStyle/>
          <a:p>
            <a:r>
              <a:rPr lang="de-DE" sz="1600" dirty="0" smtClean="0"/>
              <a:t>cm</a:t>
            </a:r>
            <a:endParaRPr lang="de-DE" sz="1600" dirty="0"/>
          </a:p>
        </p:txBody>
      </p:sp>
      <p:sp>
        <p:nvSpPr>
          <p:cNvPr id="9" name="Rechteck 8"/>
          <p:cNvSpPr/>
          <p:nvPr/>
        </p:nvSpPr>
        <p:spPr bwMode="ltGray">
          <a:xfrm>
            <a:off x="3060000" y="4667608"/>
            <a:ext cx="540000" cy="633600"/>
          </a:xfrm>
          <a:prstGeom prst="rect">
            <a:avLst/>
          </a:prstGeom>
          <a:gradFill flip="none" rotWithShape="1">
            <a:gsLst>
              <a:gs pos="0">
                <a:schemeClr val="accent1"/>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kumimoji="0" lang="de-DE" sz="1800" kern="1200" dirty="0">
              <a:solidFill>
                <a:schemeClr val="lt1"/>
              </a:solidFill>
              <a:latin typeface="+mn-lt"/>
              <a:ea typeface="+mn-ea"/>
              <a:cs typeface="+mn-cs"/>
            </a:endParaRPr>
          </a:p>
        </p:txBody>
      </p:sp>
      <p:sp>
        <p:nvSpPr>
          <p:cNvPr id="10" name="Textfeld 9"/>
          <p:cNvSpPr txBox="1"/>
          <p:nvPr/>
        </p:nvSpPr>
        <p:spPr>
          <a:xfrm>
            <a:off x="2375756" y="4068361"/>
            <a:ext cx="1908212" cy="584775"/>
          </a:xfrm>
          <a:prstGeom prst="rect">
            <a:avLst/>
          </a:prstGeom>
          <a:noFill/>
        </p:spPr>
        <p:txBody>
          <a:bodyPr wrap="square" rtlCol="0">
            <a:spAutoFit/>
          </a:bodyPr>
          <a:lstStyle/>
          <a:p>
            <a:r>
              <a:rPr lang="de-DE" sz="1600" dirty="0" smtClean="0"/>
              <a:t>Durchschnitts-vermögen = 1,76 cm </a:t>
            </a:r>
            <a:endParaRPr lang="de-DE" sz="1600" dirty="0"/>
          </a:p>
        </p:txBody>
      </p:sp>
      <p:sp>
        <p:nvSpPr>
          <p:cNvPr id="11" name="Rechteck 10"/>
          <p:cNvSpPr/>
          <p:nvPr/>
        </p:nvSpPr>
        <p:spPr bwMode="ltGray">
          <a:xfrm>
            <a:off x="4320000" y="0"/>
            <a:ext cx="540000" cy="5301208"/>
          </a:xfrm>
          <a:prstGeom prst="rect">
            <a:avLst/>
          </a:prstGeom>
          <a:gradFill flip="none" rotWithShape="1">
            <a:gsLst>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kumimoji="0" lang="de-DE" sz="1800" kern="1200" dirty="0">
              <a:solidFill>
                <a:schemeClr val="lt1"/>
              </a:solidFill>
              <a:latin typeface="+mn-lt"/>
              <a:ea typeface="+mn-ea"/>
              <a:cs typeface="+mn-cs"/>
            </a:endParaRPr>
          </a:p>
        </p:txBody>
      </p:sp>
      <p:sp>
        <p:nvSpPr>
          <p:cNvPr id="12" name="Pfeil nach oben 11"/>
          <p:cNvSpPr/>
          <p:nvPr/>
        </p:nvSpPr>
        <p:spPr bwMode="ltGray">
          <a:xfrm>
            <a:off x="4471151" y="0"/>
            <a:ext cx="237698" cy="980728"/>
          </a:xfrm>
          <a:prstGeom prst="upArrow">
            <a:avLst/>
          </a:prstGeom>
          <a:solidFill>
            <a:schemeClr val="accent2">
              <a:lumMod val="75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kumimoji="0" lang="de-DE" sz="1800" kern="1200" dirty="0">
              <a:solidFill>
                <a:schemeClr val="lt1"/>
              </a:solidFill>
              <a:latin typeface="+mn-lt"/>
              <a:ea typeface="+mn-ea"/>
              <a:cs typeface="+mn-cs"/>
            </a:endParaRPr>
          </a:p>
        </p:txBody>
      </p:sp>
      <p:sp>
        <p:nvSpPr>
          <p:cNvPr id="13" name="Textfeld 12"/>
          <p:cNvSpPr txBox="1"/>
          <p:nvPr/>
        </p:nvSpPr>
        <p:spPr>
          <a:xfrm>
            <a:off x="4932040" y="980728"/>
            <a:ext cx="1296144" cy="830997"/>
          </a:xfrm>
          <a:prstGeom prst="rect">
            <a:avLst/>
          </a:prstGeom>
          <a:noFill/>
        </p:spPr>
        <p:txBody>
          <a:bodyPr wrap="square" rtlCol="0">
            <a:spAutoFit/>
          </a:bodyPr>
          <a:lstStyle/>
          <a:p>
            <a:r>
              <a:rPr lang="de-DE" sz="1600" dirty="0" smtClean="0"/>
              <a:t>Vermögen Albrecht = 4,14 km</a:t>
            </a:r>
            <a:endParaRPr lang="de-DE" sz="1600" dirty="0"/>
          </a:p>
        </p:txBody>
      </p:sp>
      <p:sp>
        <p:nvSpPr>
          <p:cNvPr id="14" name="Foliennummernplatzhalter 3"/>
          <p:cNvSpPr>
            <a:spLocks noGrp="1"/>
          </p:cNvSpPr>
          <p:nvPr>
            <p:ph type="sldNum" sz="quarter" idx="4294967295"/>
          </p:nvPr>
        </p:nvSpPr>
        <p:spPr>
          <a:xfrm>
            <a:off x="8676456" y="6525344"/>
            <a:ext cx="1176301" cy="179047"/>
          </a:xfrm>
          <a:prstGeom prst="rect">
            <a:avLst/>
          </a:prstGeom>
        </p:spPr>
        <p:txBody>
          <a:bodyPr/>
          <a:lstStyle/>
          <a:p>
            <a:r>
              <a:rPr lang="de-DE" dirty="0" smtClean="0">
                <a:solidFill>
                  <a:prstClr val="white"/>
                </a:solidFill>
              </a:rPr>
              <a:t> </a:t>
            </a:r>
            <a:fld id="{1B72D026-91FA-4657-B925-66E03917896F}" type="slidenum">
              <a:rPr lang="de-DE" sz="800" b="1" smtClean="0">
                <a:solidFill>
                  <a:prstClr val="white"/>
                </a:solidFill>
              </a:rPr>
              <a:pPr/>
              <a:t>12</a:t>
            </a:fld>
            <a:endParaRPr lang="de-DE" sz="800" b="1" dirty="0">
              <a:solidFill>
                <a:prstClr val="white"/>
              </a:solidFill>
            </a:endParaRPr>
          </a:p>
        </p:txBody>
      </p:sp>
    </p:spTree>
    <p:extLst>
      <p:ext uri="{BB962C8B-B14F-4D97-AF65-F5344CB8AC3E}">
        <p14:creationId xmlns:p14="http://schemas.microsoft.com/office/powerpoint/2010/main" val="2644370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7544" y="1052736"/>
            <a:ext cx="8496944" cy="1656184"/>
          </a:xfrm>
        </p:spPr>
        <p:txBody>
          <a:bodyPr>
            <a:normAutofit/>
          </a:bodyPr>
          <a:lstStyle/>
          <a:p>
            <a:pPr marL="461700" indent="-342900">
              <a:buFont typeface="Arial" panose="020B0604020202020204" pitchFamily="34" charset="0"/>
              <a:buChar char="•"/>
            </a:pPr>
            <a:r>
              <a:rPr lang="de-DE" dirty="0" smtClean="0"/>
              <a:t>Globale </a:t>
            </a:r>
            <a:r>
              <a:rPr lang="de-DE" dirty="0"/>
              <a:t>Fluchtbewegungen, Herausbildung </a:t>
            </a:r>
            <a:r>
              <a:rPr lang="de-DE" dirty="0" smtClean="0"/>
              <a:t>eines „Wanderproletariats</a:t>
            </a:r>
            <a:r>
              <a:rPr lang="de-DE" dirty="0"/>
              <a:t>“, das die Zentren erreicht. </a:t>
            </a:r>
          </a:p>
          <a:p>
            <a:endParaRPr lang="de-DE" dirty="0"/>
          </a:p>
        </p:txBody>
      </p:sp>
      <p:pic>
        <p:nvPicPr>
          <p:cNvPr id="7" name="Grafik 6"/>
          <p:cNvPicPr>
            <a:picLocks noChangeAspect="1"/>
          </p:cNvPicPr>
          <p:nvPr/>
        </p:nvPicPr>
        <p:blipFill>
          <a:blip r:embed="rId2"/>
          <a:stretch>
            <a:fillRect/>
          </a:stretch>
        </p:blipFill>
        <p:spPr>
          <a:xfrm>
            <a:off x="2843808" y="2322569"/>
            <a:ext cx="4626297" cy="3194663"/>
          </a:xfrm>
          <a:prstGeom prst="rect">
            <a:avLst/>
          </a:prstGeom>
        </p:spPr>
      </p:pic>
    </p:spTree>
    <p:extLst>
      <p:ext uri="{BB962C8B-B14F-4D97-AF65-F5344CB8AC3E}">
        <p14:creationId xmlns:p14="http://schemas.microsoft.com/office/powerpoint/2010/main" val="1154920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7544" y="1844824"/>
            <a:ext cx="8247860" cy="792088"/>
          </a:xfrm>
        </p:spPr>
        <p:txBody>
          <a:bodyPr>
            <a:normAutofit/>
          </a:bodyPr>
          <a:lstStyle/>
          <a:p>
            <a:pPr marL="461700" indent="-342900">
              <a:buFont typeface="Arial" panose="020B0604020202020204" pitchFamily="34" charset="0"/>
              <a:buChar char="•"/>
            </a:pPr>
            <a:r>
              <a:rPr lang="de-DE" dirty="0" smtClean="0"/>
              <a:t>Überschreiten </a:t>
            </a:r>
            <a:r>
              <a:rPr lang="de-DE" dirty="0"/>
              <a:t>planetarischer Belastungsgrenzen</a:t>
            </a:r>
            <a:r>
              <a:rPr lang="de-DE" dirty="0" smtClean="0"/>
              <a:t>.</a:t>
            </a:r>
            <a:endParaRPr lang="de-DE" dirty="0"/>
          </a:p>
        </p:txBody>
      </p:sp>
      <p:sp>
        <p:nvSpPr>
          <p:cNvPr id="7" name="Inhaltsplatzhalter 3"/>
          <p:cNvSpPr txBox="1">
            <a:spLocks/>
          </p:cNvSpPr>
          <p:nvPr/>
        </p:nvSpPr>
        <p:spPr>
          <a:xfrm>
            <a:off x="467544" y="4005064"/>
            <a:ext cx="8247860" cy="792088"/>
          </a:xfrm>
          <a:prstGeom prst="rect">
            <a:avLst/>
          </a:prstGeom>
        </p:spPr>
        <p:txBody>
          <a:bodyPr vert="horz" lIns="36000" tIns="91440" rtlCol="0">
            <a:normAutofit/>
          </a:bodyPr>
          <a:lstStyle>
            <a:lvl1pPr marL="118800" indent="0" algn="l" rtl="0" eaLnBrk="1" latinLnBrk="0" hangingPunct="1">
              <a:lnSpc>
                <a:spcPct val="130000"/>
              </a:lnSpc>
              <a:spcBef>
                <a:spcPts val="0"/>
              </a:spcBef>
              <a:buClr>
                <a:schemeClr val="accent1"/>
              </a:buClr>
              <a:buSzPct val="80000"/>
              <a:buFont typeface="Arial" pitchFamily="34" charset="0"/>
              <a:buNone/>
              <a:defRPr kumimoji="0" sz="24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0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18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16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1600" kern="120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6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6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6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600" kern="1200" baseline="0">
                <a:solidFill>
                  <a:schemeClr val="tx1"/>
                </a:solidFill>
                <a:latin typeface="+mn-lt"/>
                <a:ea typeface="+mn-ea"/>
                <a:cs typeface="+mn-cs"/>
              </a:defRPr>
            </a:lvl9pPr>
            <a:extLst/>
          </a:lstStyle>
          <a:p>
            <a:pPr marL="461700" indent="-342900">
              <a:buFont typeface="Arial" pitchFamily="34" charset="0"/>
              <a:buChar char="•"/>
            </a:pPr>
            <a:r>
              <a:rPr lang="de-DE" dirty="0" smtClean="0"/>
              <a:t>Konformistische Revolte eines völkischen Rechtpopulismus.</a:t>
            </a:r>
          </a:p>
          <a:p>
            <a:pPr marL="461700" indent="-342900">
              <a:buFont typeface="Arial" pitchFamily="34" charset="0"/>
              <a:buChar char="•"/>
            </a:pPr>
            <a:endParaRPr lang="de-DE" dirty="0"/>
          </a:p>
        </p:txBody>
      </p:sp>
    </p:spTree>
    <p:extLst>
      <p:ext uri="{BB962C8B-B14F-4D97-AF65-F5344CB8AC3E}">
        <p14:creationId xmlns:p14="http://schemas.microsoft.com/office/powerpoint/2010/main" val="397055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srcRect t="-198" b="14532"/>
          <a:stretch/>
        </p:blipFill>
        <p:spPr>
          <a:xfrm>
            <a:off x="1568935" y="909168"/>
            <a:ext cx="4515233" cy="3240000"/>
          </a:xfrm>
          <a:prstGeom prst="rect">
            <a:avLst/>
          </a:prstGeom>
        </p:spPr>
      </p:pic>
      <p:pic>
        <p:nvPicPr>
          <p:cNvPr id="4" name="Grafik 3"/>
          <p:cNvPicPr>
            <a:picLocks noChangeAspect="1"/>
          </p:cNvPicPr>
          <p:nvPr/>
        </p:nvPicPr>
        <p:blipFill rotWithShape="1">
          <a:blip r:embed="rId4"/>
          <a:srcRect l="18251" r="16531" b="2609"/>
          <a:stretch/>
        </p:blipFill>
        <p:spPr>
          <a:xfrm>
            <a:off x="6012160" y="908720"/>
            <a:ext cx="1446429" cy="3240000"/>
          </a:xfrm>
          <a:prstGeom prst="rect">
            <a:avLst/>
          </a:prstGeom>
        </p:spPr>
      </p:pic>
      <p:sp>
        <p:nvSpPr>
          <p:cNvPr id="3" name="Textfeld 2"/>
          <p:cNvSpPr txBox="1"/>
          <p:nvPr/>
        </p:nvSpPr>
        <p:spPr>
          <a:xfrm>
            <a:off x="1109347" y="4221088"/>
            <a:ext cx="7063053" cy="1477328"/>
          </a:xfrm>
          <a:prstGeom prst="rect">
            <a:avLst/>
          </a:prstGeom>
          <a:noFill/>
        </p:spPr>
        <p:txBody>
          <a:bodyPr wrap="square" rtlCol="0">
            <a:spAutoFit/>
          </a:bodyPr>
          <a:lstStyle/>
          <a:p>
            <a:r>
              <a:rPr lang="de-DE" dirty="0"/>
              <a:t>„Von diesem Moment an heißt es: Amerika zuerst. Jede Entscheidung über Handel, Steuern, Zuwanderung oder Außenpolitik wird danach getroffen, ob sie amerikanischen Arbeitern oder amerikanischen Familien nutzt</a:t>
            </a:r>
            <a:r>
              <a:rPr lang="de-DE" dirty="0" smtClean="0"/>
              <a:t>“</a:t>
            </a:r>
          </a:p>
          <a:p>
            <a:r>
              <a:rPr lang="de-DE" i="1" dirty="0" smtClean="0"/>
              <a:t>Donald </a:t>
            </a:r>
            <a:r>
              <a:rPr lang="de-DE" i="1" dirty="0"/>
              <a:t>Trump, Antrittsrede</a:t>
            </a:r>
            <a:r>
              <a:rPr lang="de-DE" dirty="0"/>
              <a:t>.</a:t>
            </a:r>
          </a:p>
        </p:txBody>
      </p:sp>
      <p:sp>
        <p:nvSpPr>
          <p:cNvPr id="5" name="Textfeld 4"/>
          <p:cNvSpPr txBox="1"/>
          <p:nvPr/>
        </p:nvSpPr>
        <p:spPr>
          <a:xfrm>
            <a:off x="1096476" y="5805264"/>
            <a:ext cx="7200800" cy="646331"/>
          </a:xfrm>
          <a:prstGeom prst="rect">
            <a:avLst/>
          </a:prstGeom>
          <a:noFill/>
        </p:spPr>
        <p:txBody>
          <a:bodyPr wrap="square" rtlCol="0">
            <a:spAutoFit/>
          </a:bodyPr>
          <a:lstStyle/>
          <a:p>
            <a:r>
              <a:rPr lang="de-DE" dirty="0"/>
              <a:t>„Trump ist die AfD der USA</a:t>
            </a:r>
            <a:r>
              <a:rPr lang="de-DE" dirty="0" smtClean="0"/>
              <a:t>“ </a:t>
            </a:r>
          </a:p>
          <a:p>
            <a:r>
              <a:rPr lang="de-DE" i="1" dirty="0" smtClean="0"/>
              <a:t>Martin </a:t>
            </a:r>
            <a:r>
              <a:rPr lang="de-DE" i="1" dirty="0"/>
              <a:t>E. Renner, Spitzenkandidat der AfD NRW</a:t>
            </a:r>
          </a:p>
        </p:txBody>
      </p:sp>
    </p:spTree>
    <p:extLst>
      <p:ext uri="{BB962C8B-B14F-4D97-AF65-F5344CB8AC3E}">
        <p14:creationId xmlns:p14="http://schemas.microsoft.com/office/powerpoint/2010/main" val="737719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dirty="0"/>
              <a:t>4. Weichenstellungen</a:t>
            </a:r>
          </a:p>
        </p:txBody>
      </p:sp>
      <p:sp>
        <p:nvSpPr>
          <p:cNvPr id="7" name="Inhaltsplatzhalter 1"/>
          <p:cNvSpPr>
            <a:spLocks noGrp="1"/>
          </p:cNvSpPr>
          <p:nvPr>
            <p:ph sz="half" idx="2"/>
          </p:nvPr>
        </p:nvSpPr>
        <p:spPr>
          <a:xfrm>
            <a:off x="428596" y="2924944"/>
            <a:ext cx="8286808" cy="1800200"/>
          </a:xfrm>
        </p:spPr>
        <p:txBody>
          <a:bodyPr>
            <a:normAutofit/>
          </a:bodyPr>
          <a:lstStyle/>
          <a:p>
            <a:pPr marL="576000" lvl="0" indent="-457200">
              <a:buFont typeface="+mj-lt"/>
              <a:buAutoNum type="arabicParenBoth"/>
            </a:pPr>
            <a:r>
              <a:rPr lang="de-DE" dirty="0"/>
              <a:t>Autoritärer Kapitalismus, </a:t>
            </a:r>
            <a:r>
              <a:rPr lang="de-DE" dirty="0" err="1"/>
              <a:t>Leaderismo</a:t>
            </a:r>
            <a:r>
              <a:rPr lang="de-DE" dirty="0" smtClean="0"/>
              <a:t>.</a:t>
            </a:r>
          </a:p>
          <a:p>
            <a:pPr marL="576000" lvl="0" indent="-457200">
              <a:buFont typeface="+mj-lt"/>
              <a:buAutoNum type="arabicParenBoth"/>
            </a:pPr>
            <a:r>
              <a:rPr lang="de-DE" dirty="0" smtClean="0"/>
              <a:t>Digitaler Kapitalismus</a:t>
            </a:r>
            <a:endParaRPr lang="de-DE" dirty="0"/>
          </a:p>
          <a:p>
            <a:pPr marL="576000" lvl="0" indent="-457200">
              <a:buFont typeface="+mj-lt"/>
              <a:buAutoNum type="arabicParenBoth"/>
            </a:pPr>
            <a:r>
              <a:rPr lang="de-DE" dirty="0"/>
              <a:t>Grüner Kapitalismus</a:t>
            </a:r>
          </a:p>
        </p:txBody>
      </p:sp>
    </p:spTree>
    <p:extLst>
      <p:ext uri="{BB962C8B-B14F-4D97-AF65-F5344CB8AC3E}">
        <p14:creationId xmlns:p14="http://schemas.microsoft.com/office/powerpoint/2010/main" val="2135482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dirty="0"/>
              <a:t>5. Demokratische Postwachstumsgesellschaft</a:t>
            </a:r>
          </a:p>
        </p:txBody>
      </p:sp>
      <p:sp>
        <p:nvSpPr>
          <p:cNvPr id="7" name="Inhaltsplatzhalter 1"/>
          <p:cNvSpPr>
            <a:spLocks noGrp="1"/>
          </p:cNvSpPr>
          <p:nvPr>
            <p:ph sz="half" idx="2"/>
          </p:nvPr>
        </p:nvSpPr>
        <p:spPr>
          <a:xfrm>
            <a:off x="428596" y="2348880"/>
            <a:ext cx="8286808" cy="3528392"/>
          </a:xfrm>
        </p:spPr>
        <p:txBody>
          <a:bodyPr>
            <a:normAutofit/>
          </a:bodyPr>
          <a:lstStyle/>
          <a:p>
            <a:pPr marL="576000" lvl="0" indent="-457200">
              <a:buFont typeface="+mj-lt"/>
              <a:buAutoNum type="arabicParenBoth"/>
            </a:pPr>
            <a:r>
              <a:rPr lang="de-DE" dirty="0" smtClean="0"/>
              <a:t>Umsteuern </a:t>
            </a:r>
            <a:r>
              <a:rPr lang="de-DE" dirty="0"/>
              <a:t>der stofflichen Produktion, Reproduktion</a:t>
            </a:r>
          </a:p>
          <a:p>
            <a:pPr marL="576000" lvl="0" indent="-457200">
              <a:buFont typeface="+mj-lt"/>
              <a:buAutoNum type="arabicParenBoth"/>
            </a:pPr>
            <a:r>
              <a:rPr lang="de-DE" dirty="0" smtClean="0"/>
              <a:t>Demokratisches </a:t>
            </a:r>
            <a:r>
              <a:rPr lang="de-DE" dirty="0"/>
              <a:t>Umverteilen</a:t>
            </a:r>
          </a:p>
          <a:p>
            <a:pPr marL="576000" lvl="0" indent="-457200">
              <a:buFont typeface="+mj-lt"/>
              <a:buAutoNum type="arabicParenBoth"/>
            </a:pPr>
            <a:r>
              <a:rPr lang="de-DE" dirty="0" smtClean="0"/>
              <a:t>Mehr </a:t>
            </a:r>
            <a:r>
              <a:rPr lang="de-DE" dirty="0"/>
              <a:t>Wirtschaftsdemokratie wagen</a:t>
            </a:r>
          </a:p>
          <a:p>
            <a:pPr marL="576000" lvl="0" indent="-457200">
              <a:buFont typeface="+mj-lt"/>
              <a:buAutoNum type="arabicParenBoth"/>
            </a:pPr>
            <a:r>
              <a:rPr lang="de-DE" dirty="0" smtClean="0"/>
              <a:t>Die </a:t>
            </a:r>
            <a:r>
              <a:rPr lang="de-DE" dirty="0"/>
              <a:t>Eigentumsfrage stellen</a:t>
            </a:r>
          </a:p>
          <a:p>
            <a:pPr marL="576000" lvl="0" indent="-457200">
              <a:buFont typeface="+mj-lt"/>
              <a:buAutoNum type="arabicParenBoth"/>
            </a:pPr>
            <a:r>
              <a:rPr lang="de-DE" dirty="0" smtClean="0"/>
              <a:t>Neue </a:t>
            </a:r>
            <a:r>
              <a:rPr lang="de-DE" dirty="0"/>
              <a:t>Formen internationaler Zusammenarbeit; </a:t>
            </a:r>
            <a:r>
              <a:rPr lang="de-DE" dirty="0" smtClean="0"/>
              <a:t>große </a:t>
            </a:r>
            <a:r>
              <a:rPr lang="de-DE" dirty="0"/>
              <a:t>Nachhaltigkeitskoalition; Europa im Zentrum.</a:t>
            </a:r>
          </a:p>
        </p:txBody>
      </p:sp>
    </p:spTree>
    <p:extLst>
      <p:ext uri="{BB962C8B-B14F-4D97-AF65-F5344CB8AC3E}">
        <p14:creationId xmlns:p14="http://schemas.microsoft.com/office/powerpoint/2010/main" val="1571117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dirty="0" smtClean="0"/>
              <a:t>Epilog:</a:t>
            </a:r>
            <a:endParaRPr lang="de-DE" dirty="0"/>
          </a:p>
        </p:txBody>
      </p:sp>
      <p:sp>
        <p:nvSpPr>
          <p:cNvPr id="7" name="Inhaltsplatzhalter 1"/>
          <p:cNvSpPr>
            <a:spLocks noGrp="1"/>
          </p:cNvSpPr>
          <p:nvPr>
            <p:ph sz="half" idx="2"/>
          </p:nvPr>
        </p:nvSpPr>
        <p:spPr>
          <a:xfrm>
            <a:off x="428596" y="2348880"/>
            <a:ext cx="8286808" cy="3024336"/>
          </a:xfrm>
        </p:spPr>
        <p:txBody>
          <a:bodyPr>
            <a:noAutofit/>
          </a:bodyPr>
          <a:lstStyle/>
          <a:p>
            <a:pPr marL="461700" lvl="0" indent="-342900">
              <a:buFont typeface="Arial" panose="020B0604020202020204" pitchFamily="34" charset="0"/>
              <a:buChar char="•"/>
            </a:pPr>
            <a:r>
              <a:rPr lang="de-DE" dirty="0"/>
              <a:t>Neue Politik, die Bruch, Reform und praktische Alternativen vereint.</a:t>
            </a:r>
          </a:p>
          <a:p>
            <a:pPr marL="461700" lvl="0" indent="-342900">
              <a:buFont typeface="Arial" panose="020B0604020202020204" pitchFamily="34" charset="0"/>
              <a:buChar char="•"/>
            </a:pPr>
            <a:r>
              <a:rPr lang="de-DE" dirty="0"/>
              <a:t>Heute beginnen, die Ziele nicht aus den Augen verlieren.</a:t>
            </a:r>
          </a:p>
          <a:p>
            <a:pPr marL="461700" lvl="0" indent="-342900">
              <a:buFont typeface="Arial" panose="020B0604020202020204" pitchFamily="34" charset="0"/>
              <a:buChar char="•"/>
            </a:pPr>
            <a:r>
              <a:rPr lang="de-DE" dirty="0"/>
              <a:t>Kampf für eine Reformkoalition, jetzt.  </a:t>
            </a:r>
          </a:p>
        </p:txBody>
      </p:sp>
    </p:spTree>
    <p:extLst>
      <p:ext uri="{BB962C8B-B14F-4D97-AF65-F5344CB8AC3E}">
        <p14:creationId xmlns:p14="http://schemas.microsoft.com/office/powerpoint/2010/main" val="3990644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9scre\Desktop\Panorama Je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696"/>
            <a:ext cx="9144000" cy="1771382"/>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707904" y="2492896"/>
            <a:ext cx="4572000" cy="830997"/>
          </a:xfrm>
          <a:prstGeom prst="rect">
            <a:avLst/>
          </a:prstGeom>
        </p:spPr>
        <p:txBody>
          <a:bodyPr>
            <a:spAutoFit/>
          </a:bodyPr>
          <a:lstStyle/>
          <a:p>
            <a:pPr algn="r"/>
            <a:r>
              <a:rPr lang="de-DE" sz="2400" b="1" dirty="0">
                <a:solidFill>
                  <a:schemeClr val="bg2">
                    <a:lumMod val="10000"/>
                  </a:schemeClr>
                </a:solidFill>
              </a:rPr>
              <a:t>Studieren in Jena</a:t>
            </a:r>
          </a:p>
          <a:p>
            <a:pPr algn="r"/>
            <a:r>
              <a:rPr lang="de-DE" sz="2400" b="1" dirty="0">
                <a:solidFill>
                  <a:schemeClr val="bg2">
                    <a:lumMod val="10000"/>
                  </a:schemeClr>
                </a:solidFill>
              </a:rPr>
              <a:t>Institut für Soziologie</a:t>
            </a:r>
          </a:p>
        </p:txBody>
      </p:sp>
      <p:sp>
        <p:nvSpPr>
          <p:cNvPr id="11" name="Textfeld 10"/>
          <p:cNvSpPr txBox="1"/>
          <p:nvPr/>
        </p:nvSpPr>
        <p:spPr>
          <a:xfrm>
            <a:off x="179512" y="5673442"/>
            <a:ext cx="6912768" cy="707886"/>
          </a:xfrm>
          <a:prstGeom prst="rect">
            <a:avLst/>
          </a:prstGeom>
          <a:noFill/>
        </p:spPr>
        <p:txBody>
          <a:bodyPr wrap="square" rtlCol="0">
            <a:spAutoFit/>
          </a:bodyPr>
          <a:lstStyle/>
          <a:p>
            <a:r>
              <a:rPr lang="de-DE" sz="2000" b="1" dirty="0" smtClean="0">
                <a:ln w="0">
                  <a:noFill/>
                </a:ln>
                <a:solidFill>
                  <a:schemeClr val="bg2">
                    <a:lumMod val="10000"/>
                  </a:schemeClr>
                </a:solidFill>
                <a:effectLst>
                  <a:outerShdw blurRad="50800" dist="38100" algn="l" rotWithShape="0">
                    <a:prstClr val="black">
                      <a:alpha val="40000"/>
                    </a:prstClr>
                  </a:outerShdw>
                </a:effectLst>
              </a:rPr>
              <a:t>Bachelor </a:t>
            </a:r>
            <a:r>
              <a:rPr lang="de-DE" sz="2000" dirty="0" smtClean="0">
                <a:ln w="0">
                  <a:noFill/>
                </a:ln>
                <a:solidFill>
                  <a:schemeClr val="bg2">
                    <a:lumMod val="10000"/>
                  </a:schemeClr>
                </a:solidFill>
                <a:effectLst>
                  <a:outerShdw blurRad="50800" dist="38100" algn="l" rotWithShape="0">
                    <a:prstClr val="black">
                      <a:alpha val="40000"/>
                    </a:prstClr>
                  </a:outerShdw>
                </a:effectLst>
              </a:rPr>
              <a:t>als Kern- und </a:t>
            </a:r>
            <a:r>
              <a:rPr lang="de-DE" sz="2000" dirty="0" err="1" smtClean="0">
                <a:ln w="0">
                  <a:noFill/>
                </a:ln>
                <a:solidFill>
                  <a:schemeClr val="bg2">
                    <a:lumMod val="10000"/>
                  </a:schemeClr>
                </a:solidFill>
                <a:effectLst>
                  <a:outerShdw blurRad="50800" dist="38100" algn="l" rotWithShape="0">
                    <a:prstClr val="black">
                      <a:alpha val="40000"/>
                    </a:prstClr>
                  </a:outerShdw>
                </a:effectLst>
              </a:rPr>
              <a:t>Ergänzungsfach</a:t>
            </a:r>
            <a:endParaRPr lang="de-DE" sz="2000" dirty="0" smtClean="0">
              <a:ln w="0">
                <a:noFill/>
              </a:ln>
              <a:solidFill>
                <a:schemeClr val="bg2">
                  <a:lumMod val="10000"/>
                </a:schemeClr>
              </a:solidFill>
              <a:effectLst>
                <a:outerShdw blurRad="50800" dist="38100" algn="l" rotWithShape="0">
                  <a:prstClr val="black">
                    <a:alpha val="40000"/>
                  </a:prstClr>
                </a:outerShdw>
              </a:effectLst>
            </a:endParaRPr>
          </a:p>
          <a:p>
            <a:r>
              <a:rPr lang="de-DE" sz="2000" b="1" dirty="0" smtClean="0">
                <a:ln w="0">
                  <a:noFill/>
                </a:ln>
                <a:solidFill>
                  <a:schemeClr val="bg2">
                    <a:lumMod val="10000"/>
                  </a:schemeClr>
                </a:solidFill>
                <a:effectLst>
                  <a:outerShdw blurRad="50800" dist="38100" algn="l" rotWithShape="0">
                    <a:prstClr val="black">
                      <a:alpha val="40000"/>
                    </a:prstClr>
                  </a:outerShdw>
                </a:effectLst>
              </a:rPr>
              <a:t>Master </a:t>
            </a:r>
            <a:r>
              <a:rPr lang="de-DE" sz="2000" dirty="0" smtClean="0">
                <a:ln w="0">
                  <a:noFill/>
                </a:ln>
                <a:solidFill>
                  <a:schemeClr val="bg2">
                    <a:lumMod val="10000"/>
                  </a:schemeClr>
                </a:solidFill>
                <a:effectLst>
                  <a:outerShdw blurRad="50800" dist="38100" algn="l" rotWithShape="0">
                    <a:prstClr val="black">
                      <a:alpha val="40000"/>
                    </a:prstClr>
                  </a:outerShdw>
                </a:effectLst>
              </a:rPr>
              <a:t>in Soziologie</a:t>
            </a:r>
            <a:r>
              <a:rPr lang="de-DE" sz="2000" dirty="0">
                <a:ln w="0">
                  <a:noFill/>
                </a:ln>
                <a:solidFill>
                  <a:schemeClr val="bg2">
                    <a:lumMod val="10000"/>
                  </a:schemeClr>
                </a:solidFill>
                <a:effectLst>
                  <a:outerShdw blurRad="50800" dist="38100" algn="l" rotWithShape="0">
                    <a:prstClr val="black">
                      <a:alpha val="40000"/>
                    </a:prstClr>
                  </a:outerShdw>
                </a:effectLst>
              </a:rPr>
              <a:t> </a:t>
            </a:r>
            <a:r>
              <a:rPr lang="de-DE" sz="2000" dirty="0" smtClean="0">
                <a:ln w="0">
                  <a:noFill/>
                </a:ln>
                <a:solidFill>
                  <a:schemeClr val="bg2">
                    <a:lumMod val="10000"/>
                  </a:schemeClr>
                </a:solidFill>
                <a:effectLst>
                  <a:outerShdw blurRad="50800" dist="38100" algn="l" rotWithShape="0">
                    <a:prstClr val="black">
                      <a:alpha val="40000"/>
                    </a:prstClr>
                  </a:outerShdw>
                </a:effectLst>
              </a:rPr>
              <a:t>und Gesellschaftstheorie</a:t>
            </a:r>
          </a:p>
        </p:txBody>
      </p:sp>
      <p:pic>
        <p:nvPicPr>
          <p:cNvPr id="12" name="Picture 2" descr="Kolleg_Postwachst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401" y="3645024"/>
            <a:ext cx="2028825" cy="495301"/>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a:off x="395536" y="3084636"/>
            <a:ext cx="4752528" cy="2369880"/>
          </a:xfrm>
          <a:prstGeom prst="rect">
            <a:avLst/>
          </a:prstGeom>
        </p:spPr>
        <p:txBody>
          <a:bodyPr wrap="square">
            <a:spAutoFit/>
          </a:bodyPr>
          <a:lstStyle/>
          <a:p>
            <a:r>
              <a:rPr lang="de-DE" sz="2400" b="1" dirty="0">
                <a:solidFill>
                  <a:schemeClr val="tx2">
                    <a:lumMod val="90000"/>
                    <a:lumOff val="10000"/>
                  </a:schemeClr>
                </a:solidFill>
              </a:rPr>
              <a:t>Soziologie in Jena: </a:t>
            </a:r>
            <a:endParaRPr lang="de-DE" sz="2400" b="1" dirty="0" smtClean="0">
              <a:solidFill>
                <a:schemeClr val="tx2">
                  <a:lumMod val="90000"/>
                  <a:lumOff val="10000"/>
                </a:schemeClr>
              </a:solidFill>
            </a:endParaRPr>
          </a:p>
          <a:p>
            <a:endParaRPr lang="de-DE" sz="2400" b="1" dirty="0" smtClean="0">
              <a:solidFill>
                <a:schemeClr val="tx2">
                  <a:lumMod val="90000"/>
                  <a:lumOff val="10000"/>
                </a:schemeClr>
              </a:solidFill>
            </a:endParaRPr>
          </a:p>
          <a:p>
            <a:pPr marL="285750" indent="-285750">
              <a:buFont typeface="Arial" panose="020B0604020202020204" pitchFamily="34" charset="0"/>
              <a:buChar char="•"/>
            </a:pPr>
            <a:r>
              <a:rPr lang="de-DE" sz="2000" b="1" dirty="0">
                <a:solidFill>
                  <a:schemeClr val="tx2">
                    <a:lumMod val="90000"/>
                    <a:lumOff val="10000"/>
                  </a:schemeClr>
                </a:solidFill>
              </a:rPr>
              <a:t>vielseitige Lehre</a:t>
            </a:r>
          </a:p>
          <a:p>
            <a:pPr marL="285750" indent="-285750">
              <a:buFont typeface="Arial" panose="020B0604020202020204" pitchFamily="34" charset="0"/>
              <a:buChar char="•"/>
            </a:pPr>
            <a:r>
              <a:rPr lang="de-DE" sz="2000" b="1" dirty="0">
                <a:solidFill>
                  <a:schemeClr val="tx2">
                    <a:lumMod val="90000"/>
                    <a:lumOff val="10000"/>
                  </a:schemeClr>
                </a:solidFill>
              </a:rPr>
              <a:t>Fixpunkt kritischer Gesellschaftsanalyse </a:t>
            </a:r>
          </a:p>
          <a:p>
            <a:pPr marL="285750" indent="-285750">
              <a:buFont typeface="Arial" panose="020B0604020202020204" pitchFamily="34" charset="0"/>
              <a:buChar char="•"/>
            </a:pPr>
            <a:r>
              <a:rPr lang="de-DE" sz="2000" b="1" dirty="0">
                <a:solidFill>
                  <a:schemeClr val="tx2">
                    <a:lumMod val="90000"/>
                    <a:lumOff val="10000"/>
                  </a:schemeClr>
                </a:solidFill>
              </a:rPr>
              <a:t>Forschung stets am Puls der Zeit</a:t>
            </a:r>
          </a:p>
          <a:p>
            <a:pPr marL="285750" indent="-285750">
              <a:buFont typeface="Arial" panose="020B0604020202020204" pitchFamily="34" charset="0"/>
              <a:buChar char="•"/>
            </a:pPr>
            <a:r>
              <a:rPr lang="de-DE" sz="2000" b="1" dirty="0">
                <a:solidFill>
                  <a:schemeClr val="tx2">
                    <a:lumMod val="90000"/>
                    <a:lumOff val="10000"/>
                  </a:schemeClr>
                </a:solidFill>
              </a:rPr>
              <a:t>das einmalige DFG </a:t>
            </a:r>
            <a:r>
              <a:rPr lang="de-DE" sz="2000" b="1" dirty="0" err="1">
                <a:solidFill>
                  <a:schemeClr val="tx2">
                    <a:lumMod val="90000"/>
                    <a:lumOff val="10000"/>
                  </a:schemeClr>
                </a:solidFill>
              </a:rPr>
              <a:t>ForscherInnenkolleg</a:t>
            </a:r>
            <a:r>
              <a:rPr lang="de-DE" sz="2000" b="1" dirty="0">
                <a:solidFill>
                  <a:schemeClr val="tx2">
                    <a:lumMod val="90000"/>
                    <a:lumOff val="10000"/>
                  </a:schemeClr>
                </a:solidFill>
              </a:rPr>
              <a:t> Postwachstumsgesellschaften</a:t>
            </a:r>
          </a:p>
        </p:txBody>
      </p:sp>
      <p:pic>
        <p:nvPicPr>
          <p:cNvPr id="10" name="Picture 4"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0210" y="2548902"/>
            <a:ext cx="751545" cy="88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442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187016"/>
            <a:ext cx="8075240" cy="4483968"/>
          </a:xfrm>
        </p:spPr>
        <p:txBody>
          <a:bodyPr>
            <a:normAutofit fontScale="92500"/>
          </a:bodyPr>
          <a:lstStyle/>
          <a:p>
            <a:r>
              <a:rPr lang="de-DE" sz="3200" b="1" dirty="0" smtClean="0"/>
              <a:t>Gliederung</a:t>
            </a:r>
            <a:endParaRPr lang="de-DE" sz="3200" dirty="0"/>
          </a:p>
          <a:p>
            <a:r>
              <a:rPr lang="de-DE" sz="3200" b="1" dirty="0"/>
              <a:t> </a:t>
            </a:r>
            <a:endParaRPr lang="de-DE" sz="3200" dirty="0"/>
          </a:p>
          <a:p>
            <a:pPr marL="633150" lvl="0" indent="-514350">
              <a:buFont typeface="+mj-lt"/>
              <a:buAutoNum type="arabicPeriod"/>
            </a:pPr>
            <a:r>
              <a:rPr lang="de-DE" dirty="0" smtClean="0"/>
              <a:t>Die </a:t>
            </a:r>
            <a:r>
              <a:rPr lang="de-DE" dirty="0"/>
              <a:t>These: Große Transformation</a:t>
            </a:r>
          </a:p>
          <a:p>
            <a:pPr marL="633150" lvl="0" indent="-514350">
              <a:buFont typeface="+mj-lt"/>
              <a:buAutoNum type="arabicPeriod"/>
            </a:pPr>
            <a:r>
              <a:rPr lang="de-DE" dirty="0"/>
              <a:t>Die Zäsur: Ökonomisch-ökologische Zangenkrise</a:t>
            </a:r>
          </a:p>
          <a:p>
            <a:pPr marL="633150" lvl="0" indent="-514350">
              <a:buFont typeface="+mj-lt"/>
              <a:buAutoNum type="arabicPeriod"/>
            </a:pPr>
            <a:r>
              <a:rPr lang="de-DE" dirty="0"/>
              <a:t>Neuen Herausforderungen: repulsive Globalisierung</a:t>
            </a:r>
          </a:p>
          <a:p>
            <a:pPr marL="633150" lvl="0" indent="-514350">
              <a:buFont typeface="+mj-lt"/>
              <a:buAutoNum type="arabicPeriod"/>
            </a:pPr>
            <a:r>
              <a:rPr lang="de-DE" dirty="0"/>
              <a:t>Weichenstellungen: Autoritärer Kapitalismus?</a:t>
            </a:r>
          </a:p>
          <a:p>
            <a:pPr marL="633150" indent="-514350">
              <a:buFont typeface="+mj-lt"/>
              <a:buAutoNum type="arabicPeriod"/>
            </a:pPr>
            <a:r>
              <a:rPr lang="de-DE" dirty="0"/>
              <a:t>Fünf Kernprojekte einer demokratischen Transformation</a:t>
            </a:r>
          </a:p>
        </p:txBody>
      </p:sp>
    </p:spTree>
    <p:extLst>
      <p:ext uri="{BB962C8B-B14F-4D97-AF65-F5344CB8AC3E}">
        <p14:creationId xmlns:p14="http://schemas.microsoft.com/office/powerpoint/2010/main" val="247894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28596" y="980728"/>
            <a:ext cx="8286808" cy="571504"/>
          </a:xfrm>
        </p:spPr>
        <p:txBody>
          <a:bodyPr/>
          <a:lstStyle/>
          <a:p>
            <a:r>
              <a:rPr lang="de-DE" dirty="0"/>
              <a:t>1. Die These: Große Transformation</a:t>
            </a:r>
          </a:p>
        </p:txBody>
      </p:sp>
      <p:sp>
        <p:nvSpPr>
          <p:cNvPr id="2" name="Inhaltsplatzhalter 1"/>
          <p:cNvSpPr>
            <a:spLocks noGrp="1"/>
          </p:cNvSpPr>
          <p:nvPr>
            <p:ph sz="half" idx="2"/>
          </p:nvPr>
        </p:nvSpPr>
        <p:spPr/>
        <p:txBody>
          <a:bodyPr>
            <a:normAutofit/>
          </a:bodyPr>
          <a:lstStyle/>
          <a:p>
            <a:pPr algn="ctr"/>
            <a:r>
              <a:rPr lang="de-DE" sz="3300" b="1" dirty="0"/>
              <a:t> </a:t>
            </a:r>
            <a:endParaRPr lang="de-DE" sz="2500" dirty="0">
              <a:solidFill>
                <a:srgbClr val="FF0000"/>
              </a:solidFill>
            </a:endParaRPr>
          </a:p>
        </p:txBody>
      </p:sp>
      <p:pic>
        <p:nvPicPr>
          <p:cNvPr id="5" name="Grafik 4"/>
          <p:cNvPicPr>
            <a:picLocks noChangeAspect="1"/>
          </p:cNvPicPr>
          <p:nvPr/>
        </p:nvPicPr>
        <p:blipFill>
          <a:blip r:embed="rId3"/>
          <a:stretch>
            <a:fillRect/>
          </a:stretch>
        </p:blipFill>
        <p:spPr>
          <a:xfrm>
            <a:off x="1691680" y="1989240"/>
            <a:ext cx="5261940" cy="3816024"/>
          </a:xfrm>
          <a:prstGeom prst="rect">
            <a:avLst/>
          </a:prstGeom>
        </p:spPr>
      </p:pic>
    </p:spTree>
    <p:extLst>
      <p:ext uri="{BB962C8B-B14F-4D97-AF65-F5344CB8AC3E}">
        <p14:creationId xmlns:p14="http://schemas.microsoft.com/office/powerpoint/2010/main" val="197186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28596" y="1520788"/>
            <a:ext cx="8286808" cy="3816424"/>
          </a:xfrm>
        </p:spPr>
        <p:txBody>
          <a:bodyPr>
            <a:normAutofit/>
          </a:bodyPr>
          <a:lstStyle/>
          <a:p>
            <a:pPr marL="633150" indent="-514350">
              <a:buFont typeface="+mj-lt"/>
              <a:buAutoNum type="arabicParenBoth"/>
            </a:pPr>
            <a:r>
              <a:rPr lang="de-DE" dirty="0" smtClean="0">
                <a:solidFill>
                  <a:schemeClr val="tx2">
                    <a:lumMod val="90000"/>
                    <a:lumOff val="10000"/>
                  </a:schemeClr>
                </a:solidFill>
              </a:rPr>
              <a:t>Ob </a:t>
            </a:r>
            <a:r>
              <a:rPr lang="de-DE" dirty="0">
                <a:solidFill>
                  <a:schemeClr val="tx2">
                    <a:lumMod val="90000"/>
                    <a:lumOff val="10000"/>
                  </a:schemeClr>
                </a:solidFill>
              </a:rPr>
              <a:t>wir es wollen oder nicht, wir befinden uns </a:t>
            </a:r>
            <a:r>
              <a:rPr lang="de-DE" dirty="0" smtClean="0">
                <a:solidFill>
                  <a:schemeClr val="tx2">
                    <a:lumMod val="90000"/>
                    <a:lumOff val="10000"/>
                  </a:schemeClr>
                </a:solidFill>
              </a:rPr>
              <a:t>inmitten </a:t>
            </a:r>
            <a:r>
              <a:rPr lang="de-DE" dirty="0">
                <a:solidFill>
                  <a:schemeClr val="tx2">
                    <a:lumMod val="90000"/>
                    <a:lumOff val="10000"/>
                  </a:schemeClr>
                </a:solidFill>
              </a:rPr>
              <a:t>einer großen gesellschaftlichen Transformation, die in manchem an jene Doppelbewegung erinnert, die Karl Polanyi 1944 beschrieben hat.</a:t>
            </a:r>
          </a:p>
          <a:p>
            <a:pPr marL="633150" indent="-514350" algn="ctr">
              <a:buFont typeface="+mj-lt"/>
              <a:buAutoNum type="arabicParenBoth"/>
            </a:pPr>
            <a:endParaRPr lang="de-DE" dirty="0">
              <a:solidFill>
                <a:schemeClr val="tx2">
                  <a:lumMod val="90000"/>
                  <a:lumOff val="10000"/>
                </a:schemeClr>
              </a:solidFill>
            </a:endParaRPr>
          </a:p>
          <a:p>
            <a:pPr marL="633150" indent="-514350">
              <a:buFont typeface="+mj-lt"/>
              <a:buAutoNum type="arabicParenBoth"/>
            </a:pPr>
            <a:r>
              <a:rPr lang="de-DE" dirty="0" smtClean="0">
                <a:solidFill>
                  <a:schemeClr val="tx2">
                    <a:lumMod val="90000"/>
                    <a:lumOff val="10000"/>
                  </a:schemeClr>
                </a:solidFill>
              </a:rPr>
              <a:t>Die </a:t>
            </a:r>
            <a:r>
              <a:rPr lang="de-DE" dirty="0">
                <a:solidFill>
                  <a:schemeClr val="tx2">
                    <a:lumMod val="90000"/>
                    <a:lumOff val="10000"/>
                  </a:schemeClr>
                </a:solidFill>
              </a:rPr>
              <a:t>große Transformation lässt sich nicht aufhalten, aber doch in ihrer Richtung entscheidend </a:t>
            </a:r>
            <a:r>
              <a:rPr lang="de-DE" dirty="0" smtClean="0">
                <a:solidFill>
                  <a:schemeClr val="tx2">
                    <a:lumMod val="90000"/>
                    <a:lumOff val="10000"/>
                  </a:schemeClr>
                </a:solidFill>
              </a:rPr>
              <a:t>beeinflussen</a:t>
            </a:r>
            <a:r>
              <a:rPr lang="de-DE" dirty="0">
                <a:solidFill>
                  <a:schemeClr val="tx2">
                    <a:lumMod val="90000"/>
                    <a:lumOff val="10000"/>
                  </a:schemeClr>
                </a:solidFill>
              </a:rPr>
              <a:t>.</a:t>
            </a:r>
          </a:p>
        </p:txBody>
      </p:sp>
    </p:spTree>
    <p:extLst>
      <p:ext uri="{BB962C8B-B14F-4D97-AF65-F5344CB8AC3E}">
        <p14:creationId xmlns:p14="http://schemas.microsoft.com/office/powerpoint/2010/main" val="2580058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3253142897"/>
              </p:ext>
            </p:extLst>
          </p:nvPr>
        </p:nvGraphicFramePr>
        <p:xfrm>
          <a:off x="611560" y="1916832"/>
          <a:ext cx="756084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2"/>
          <p:cNvSpPr txBox="1">
            <a:spLocks/>
          </p:cNvSpPr>
          <p:nvPr/>
        </p:nvSpPr>
        <p:spPr>
          <a:xfrm>
            <a:off x="428596" y="1196752"/>
            <a:ext cx="8286808" cy="571504"/>
          </a:xfrm>
          <a:prstGeom prst="rect">
            <a:avLst/>
          </a:prstGeom>
        </p:spPr>
        <p:txBody>
          <a:bodyPr vert="horz" lIns="36000" tIns="91440" rtlCol="0">
            <a:normAutofit fontScale="85000" lnSpcReduction="20000"/>
          </a:bodyPr>
          <a:lstStyle>
            <a:lvl1pPr marL="118800" indent="0" algn="l" rtl="0" eaLnBrk="1" latinLnBrk="0" hangingPunct="1">
              <a:lnSpc>
                <a:spcPct val="130000"/>
              </a:lnSpc>
              <a:spcBef>
                <a:spcPts val="0"/>
              </a:spcBef>
              <a:spcAft>
                <a:spcPts val="0"/>
              </a:spcAft>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spcAft>
                <a:spcPts val="0"/>
              </a:spcAft>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spcAft>
                <a:spcPts val="0"/>
              </a:spcAft>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de-DE" b="1" dirty="0" smtClean="0"/>
              <a:t>2. Die Zäsur: Ökonomisch-ökologische Zangenkrise</a:t>
            </a:r>
            <a:endParaRPr lang="de-DE" b="1" dirty="0"/>
          </a:p>
        </p:txBody>
      </p:sp>
    </p:spTree>
    <p:extLst>
      <p:ext uri="{BB962C8B-B14F-4D97-AF65-F5344CB8AC3E}">
        <p14:creationId xmlns:p14="http://schemas.microsoft.com/office/powerpoint/2010/main" val="227334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tretch>
            <a:fillRect/>
          </a:stretch>
        </p:blipFill>
        <p:spPr>
          <a:xfrm>
            <a:off x="2066483" y="1844824"/>
            <a:ext cx="5011034" cy="3168352"/>
          </a:xfrm>
          <a:prstGeom prst="rect">
            <a:avLst/>
          </a:prstGeom>
        </p:spPr>
      </p:pic>
    </p:spTree>
    <p:extLst>
      <p:ext uri="{BB962C8B-B14F-4D97-AF65-F5344CB8AC3E}">
        <p14:creationId xmlns:p14="http://schemas.microsoft.com/office/powerpoint/2010/main" val="268545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76400" y="1628800"/>
            <a:ext cx="5791200" cy="4724400"/>
          </a:xfrm>
          <a:prstGeom prst="rect">
            <a:avLst/>
          </a:prstGeom>
        </p:spPr>
      </p:pic>
      <p:sp>
        <p:nvSpPr>
          <p:cNvPr id="5" name="Textfeld 1"/>
          <p:cNvSpPr txBox="1">
            <a:spLocks noChangeArrowheads="1"/>
          </p:cNvSpPr>
          <p:nvPr/>
        </p:nvSpPr>
        <p:spPr bwMode="auto">
          <a:xfrm>
            <a:off x="971600" y="1106512"/>
            <a:ext cx="7127875"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p>
            <a:r>
              <a:rPr lang="de-DE" altLang="de-DE" sz="2400" dirty="0">
                <a:solidFill>
                  <a:schemeClr val="tx2"/>
                </a:solidFill>
              </a:rPr>
              <a:t>„</a:t>
            </a:r>
            <a:r>
              <a:rPr lang="de-DE" altLang="de-DE" sz="2400" dirty="0" err="1">
                <a:solidFill>
                  <a:schemeClr val="tx2"/>
                </a:solidFill>
              </a:rPr>
              <a:t>degrowth</a:t>
            </a:r>
            <a:r>
              <a:rPr lang="de-DE" altLang="de-DE" sz="2400" dirty="0">
                <a:solidFill>
                  <a:schemeClr val="tx2"/>
                </a:solidFill>
              </a:rPr>
              <a:t> </a:t>
            </a:r>
            <a:r>
              <a:rPr lang="de-DE" altLang="de-DE" sz="2400" dirty="0" err="1">
                <a:solidFill>
                  <a:schemeClr val="tx2"/>
                </a:solidFill>
              </a:rPr>
              <a:t>by</a:t>
            </a:r>
            <a:r>
              <a:rPr lang="de-DE" altLang="de-DE" sz="2400" dirty="0">
                <a:solidFill>
                  <a:schemeClr val="tx2"/>
                </a:solidFill>
              </a:rPr>
              <a:t> </a:t>
            </a:r>
            <a:r>
              <a:rPr lang="de-DE" altLang="de-DE" sz="2400" dirty="0" err="1">
                <a:solidFill>
                  <a:schemeClr val="tx2"/>
                </a:solidFill>
              </a:rPr>
              <a:t>desaster</a:t>
            </a:r>
            <a:r>
              <a:rPr lang="de-DE" altLang="de-DE" sz="2400" dirty="0">
                <a:solidFill>
                  <a:schemeClr val="tx2"/>
                </a:solidFill>
              </a:rPr>
              <a:t>“</a:t>
            </a:r>
          </a:p>
        </p:txBody>
      </p:sp>
    </p:spTree>
    <p:extLst>
      <p:ext uri="{BB962C8B-B14F-4D97-AF65-F5344CB8AC3E}">
        <p14:creationId xmlns:p14="http://schemas.microsoft.com/office/powerpoint/2010/main" val="234204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28596" y="1214754"/>
            <a:ext cx="8286808" cy="4428492"/>
          </a:xfrm>
        </p:spPr>
        <p:txBody>
          <a:bodyPr>
            <a:normAutofit/>
          </a:bodyPr>
          <a:lstStyle/>
          <a:p>
            <a:pPr marL="576000" indent="-457200">
              <a:buFont typeface="+mj-lt"/>
              <a:buAutoNum type="arabicParenBoth"/>
            </a:pPr>
            <a:r>
              <a:rPr lang="de-DE" dirty="0"/>
              <a:t>Die globale Finanz- und Wirtschaftskrise von 2008/9 ist eine Signalkrise; in den Zentren (frühindustrialisierten Ländern) markiert den Übergang zu </a:t>
            </a:r>
            <a:r>
              <a:rPr lang="de-DE" dirty="0" smtClean="0"/>
              <a:t>einem Postwachstumskapitalismus.</a:t>
            </a:r>
          </a:p>
          <a:p>
            <a:pPr marL="576000" indent="-457200">
              <a:buFont typeface="+mj-lt"/>
              <a:buAutoNum type="arabicParenBoth"/>
            </a:pPr>
            <a:endParaRPr lang="de-DE" dirty="0"/>
          </a:p>
          <a:p>
            <a:pPr marL="576000" indent="-457200">
              <a:buFont typeface="+mj-lt"/>
              <a:buAutoNum type="arabicParenBoth"/>
            </a:pPr>
            <a:r>
              <a:rPr lang="de-DE" dirty="0" smtClean="0"/>
              <a:t>Neu </a:t>
            </a:r>
            <a:r>
              <a:rPr lang="de-DE" dirty="0"/>
              <a:t>ist, dass sich das wichtigste Mittel zu Überwindung ökonomischer Krisen, die Generierung von Wirtschaftswachstum, in einen Treiber – möglicherweise irreversibler – ökologischer Destruktion verwandelt.</a:t>
            </a:r>
            <a:endParaRPr lang="de-DE" dirty="0">
              <a:solidFill>
                <a:schemeClr val="tx2">
                  <a:lumMod val="90000"/>
                  <a:lumOff val="10000"/>
                </a:schemeClr>
              </a:solidFill>
            </a:endParaRPr>
          </a:p>
        </p:txBody>
      </p:sp>
    </p:spTree>
    <p:extLst>
      <p:ext uri="{BB962C8B-B14F-4D97-AF65-F5344CB8AC3E}">
        <p14:creationId xmlns:p14="http://schemas.microsoft.com/office/powerpoint/2010/main" val="3504432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28596" y="1196752"/>
            <a:ext cx="8286808" cy="4464496"/>
          </a:xfrm>
        </p:spPr>
        <p:txBody>
          <a:bodyPr>
            <a:noAutofit/>
          </a:bodyPr>
          <a:lstStyle/>
          <a:p>
            <a:pPr marL="576000" indent="-457200">
              <a:buFont typeface="+mj-lt"/>
              <a:buAutoNum type="arabicParenBoth" startAt="3"/>
            </a:pPr>
            <a:r>
              <a:rPr lang="de-DE" dirty="0"/>
              <a:t>Der Begriff ‚ökonomisch-ökologische Doppel- oder Zangenkrise‘ besagt, dass sich in der Gegenwart zwei langfristige Entwicklungslinien kreuzen – rasches und permanentes Wirtschaftswachstum einerseits und beschleunigter Energie- und Ressourcenverbrauch sowie steigende Emissionen andererseits. Beide Langfristentwicklungen konstituieren das besondere </a:t>
            </a:r>
            <a:r>
              <a:rPr lang="de-DE" i="1" dirty="0"/>
              <a:t>Wachstumsdilemma</a:t>
            </a:r>
            <a:r>
              <a:rPr lang="de-DE" dirty="0"/>
              <a:t> moderner kapitalistischer Gesellschaften</a:t>
            </a:r>
            <a:r>
              <a:rPr lang="de-DE" dirty="0" smtClean="0"/>
              <a:t>.</a:t>
            </a:r>
          </a:p>
        </p:txBody>
      </p:sp>
    </p:spTree>
    <p:extLst>
      <p:ext uri="{BB962C8B-B14F-4D97-AF65-F5344CB8AC3E}">
        <p14:creationId xmlns:p14="http://schemas.microsoft.com/office/powerpoint/2010/main" val="1799175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rporate Design">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Design</Template>
  <TotalTime>0</TotalTime>
  <Words>562</Words>
  <Application>Microsoft Office PowerPoint</Application>
  <PresentationFormat>Bildschirmpräsentation (4:3)</PresentationFormat>
  <Paragraphs>75</Paragraphs>
  <Slides>19</Slides>
  <Notes>11</Notes>
  <HiddenSlides>0</HiddenSlides>
  <MMClips>0</MMClips>
  <ScaleCrop>false</ScaleCrop>
  <HeadingPairs>
    <vt:vector size="6" baseType="variant">
      <vt:variant>
        <vt:lpstr>Verwendete Schriftarten</vt:lpstr>
      </vt:variant>
      <vt:variant>
        <vt:i4>3</vt:i4>
      </vt:variant>
      <vt:variant>
        <vt:lpstr>Design</vt:lpstr>
      </vt:variant>
      <vt:variant>
        <vt:i4>4</vt:i4>
      </vt:variant>
      <vt:variant>
        <vt:lpstr>Folientitel</vt:lpstr>
      </vt:variant>
      <vt:variant>
        <vt:i4>19</vt:i4>
      </vt:variant>
    </vt:vector>
  </HeadingPairs>
  <TitlesOfParts>
    <vt:vector size="26" baseType="lpstr">
      <vt:lpstr>Arial</vt:lpstr>
      <vt:lpstr>Calibri</vt:lpstr>
      <vt:lpstr>Wingdings 2</vt:lpstr>
      <vt:lpstr>corporate Design</vt:lpstr>
      <vt:lpstr>1_FSU</vt:lpstr>
      <vt:lpstr>2_FSU</vt:lpstr>
      <vt:lpstr>3_FSU</vt:lpstr>
      <vt:lpstr>Great Transformation: Die Zukunft moderner Gesellschaften   Prof. Dr. Klaus Dörre, FSU Jena  30. ordentlicher Bundeskongress der Naturfreunde  Deutschlands e. V. 31. März bis 2. April 2017 in Nürnberg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Jahrestagung der bag arbeit  am 2. Septemer 2013 in Berlin</dc:title>
  <dc:creator>Janett Grosser</dc:creator>
  <cp:lastModifiedBy>Rebecca Florence Schäffer Sequeira</cp:lastModifiedBy>
  <cp:revision>149</cp:revision>
  <dcterms:created xsi:type="dcterms:W3CDTF">2013-09-02T07:27:46Z</dcterms:created>
  <dcterms:modified xsi:type="dcterms:W3CDTF">2017-03-31T10:15:40Z</dcterms:modified>
</cp:coreProperties>
</file>